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0"/>
  </p:notesMasterIdLst>
  <p:sldIdLst>
    <p:sldId id="1229" r:id="rId5"/>
    <p:sldId id="2684" r:id="rId6"/>
    <p:sldId id="2688" r:id="rId7"/>
    <p:sldId id="2685" r:id="rId8"/>
    <p:sldId id="2533" r:id="rId9"/>
    <p:sldId id="2689" r:id="rId10"/>
    <p:sldId id="2687" r:id="rId11"/>
    <p:sldId id="2693" r:id="rId12"/>
    <p:sldId id="2694" r:id="rId13"/>
    <p:sldId id="2723" r:id="rId14"/>
    <p:sldId id="2724" r:id="rId15"/>
    <p:sldId id="2690" r:id="rId16"/>
    <p:sldId id="2362" r:id="rId17"/>
    <p:sldId id="2692" r:id="rId18"/>
    <p:sldId id="1213" r:id="rId19"/>
    <p:sldId id="2730" r:id="rId20"/>
    <p:sldId id="2729" r:id="rId21"/>
    <p:sldId id="2733" r:id="rId22"/>
    <p:sldId id="2675" r:id="rId23"/>
    <p:sldId id="2731" r:id="rId24"/>
    <p:sldId id="2708" r:id="rId25"/>
    <p:sldId id="2695" r:id="rId26"/>
    <p:sldId id="2709" r:id="rId27"/>
    <p:sldId id="2696" r:id="rId28"/>
    <p:sldId id="2697" r:id="rId29"/>
    <p:sldId id="2716" r:id="rId30"/>
    <p:sldId id="2717" r:id="rId31"/>
    <p:sldId id="2718" r:id="rId32"/>
    <p:sldId id="2719" r:id="rId33"/>
    <p:sldId id="2720" r:id="rId34"/>
    <p:sldId id="2698" r:id="rId35"/>
    <p:sldId id="2699" r:id="rId36"/>
    <p:sldId id="2710" r:id="rId37"/>
    <p:sldId id="2703" r:id="rId38"/>
    <p:sldId id="2704" r:id="rId39"/>
    <p:sldId id="2715" r:id="rId40"/>
    <p:sldId id="2721" r:id="rId41"/>
    <p:sldId id="2722" r:id="rId42"/>
    <p:sldId id="2700" r:id="rId43"/>
    <p:sldId id="2701" r:id="rId44"/>
    <p:sldId id="2702" r:id="rId45"/>
    <p:sldId id="2711" r:id="rId46"/>
    <p:sldId id="2713" r:id="rId47"/>
    <p:sldId id="2714" r:id="rId48"/>
    <p:sldId id="2728" r:id="rId49"/>
  </p:sldIdLst>
  <p:sldSz cx="12192000" cy="6858000"/>
  <p:notesSz cx="7104063" cy="102346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871D"/>
    <a:srgbClr val="D9EDED"/>
    <a:srgbClr val="00878F"/>
    <a:srgbClr val="ABC86E"/>
    <a:srgbClr val="ACC96F"/>
    <a:srgbClr val="659C89"/>
    <a:srgbClr val="232C53"/>
    <a:srgbClr val="212F56"/>
    <a:srgbClr val="46517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8A69C8-A2F1-43A8-A3C5-E93E9E8559F2}" v="1" dt="2022-10-06T04:05:23.1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36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216" y="102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9E1-4EEA-9068-D0397C481D8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9E1-4EEA-9068-D0397C481D85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E1-4EEA-9068-D0397C481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111-40F9-AA0A-C009F4E5055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9111-40F9-AA0A-C009F4E50554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11-40F9-AA0A-C009F4E50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0BFB-46C2-B81A-49FC18A9669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0BFB-46C2-B81A-49FC18A96694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18.600000000000001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FB-46C2-B81A-49FC18A96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DFB-4A34-BFE0-9CAAAA75573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DFB-4A34-BFE0-9CAAAA75573C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FB-4A34-BFE0-9CAAAA7557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855-4DE6-9DAA-4EE18E1047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855-4DE6-9DAA-4EE18E1047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855-4DE6-9DAA-4EE18E1047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855-4DE6-9DAA-4EE18E10476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855-4DE6-9DAA-4EE18E104762}"/>
              </c:ext>
            </c:extLst>
          </c:dPt>
          <c:dPt>
            <c:idx val="5"/>
            <c:bubble3D val="0"/>
            <c:spPr>
              <a:solidFill>
                <a:srgbClr val="DD871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855-4DE6-9DAA-4EE18E10476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100-405D-A840-733CE2617F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Καφέ κάδος και πράσινα προς ΜΕΒΑ</c:v>
                </c:pt>
                <c:pt idx="1">
                  <c:v>Οικιακή κομποστοποίηση</c:v>
                </c:pt>
                <c:pt idx="2">
                  <c:v>ΒΕΑΣ</c:v>
                </c:pt>
                <c:pt idx="3">
                  <c:v>ΔσΠ Χαρτί, Πλαστικό, Μέταλλο, Γυαλί</c:v>
                </c:pt>
                <c:pt idx="4">
                  <c:v>ΔσΠ λοιπά</c:v>
                </c:pt>
                <c:pt idx="5">
                  <c:v>ΜΕΑ</c:v>
                </c:pt>
                <c:pt idx="6">
                  <c:v>ΤΑΦΗ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0.13899308965755791</c:v>
                </c:pt>
                <c:pt idx="1">
                  <c:v>4.3526019725748828E-2</c:v>
                </c:pt>
                <c:pt idx="2">
                  <c:v>6.627888735929395E-2</c:v>
                </c:pt>
                <c:pt idx="3">
                  <c:v>0.27238998852927071</c:v>
                </c:pt>
                <c:pt idx="4">
                  <c:v>6.2483135737906537E-2</c:v>
                </c:pt>
                <c:pt idx="5">
                  <c:v>0.39245499293146813</c:v>
                </c:pt>
                <c:pt idx="6">
                  <c:v>2.387388605875403E-2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855-4DE6-9DAA-4EE18E10476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3" tIns="49536" rIns="99073" bIns="49536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73" tIns="49536" rIns="99073" bIns="49536" rtlCol="0"/>
          <a:lstStyle>
            <a:lvl1pPr algn="r">
              <a:defRPr sz="1300"/>
            </a:lvl1pPr>
          </a:lstStyle>
          <a:p>
            <a:fld id="{FDAE1B21-8159-47C8-BCB5-B8A829BD98BE}" type="datetimeFigureOut">
              <a:rPr lang="el-GR" smtClean="0"/>
              <a:t>10/10/2022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3" tIns="49536" rIns="99073" bIns="49536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3" tIns="49536" rIns="99073" bIns="49536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3" tIns="49536" rIns="99073" bIns="49536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9073" tIns="49536" rIns="99073" bIns="49536" rtlCol="0" anchor="b"/>
          <a:lstStyle>
            <a:lvl1pPr algn="r">
              <a:defRPr sz="1300"/>
            </a:lvl1pPr>
          </a:lstStyle>
          <a:p>
            <a:fld id="{8C5EA205-FD31-4C39-A8B6-44BEFF0085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842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32C0D-B10C-4060-8608-BB7AC854F3E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575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32C0D-B10C-4060-8608-BB7AC854F3E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90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32C0D-B10C-4060-8608-BB7AC854F3E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82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32C0D-B10C-4060-8608-BB7AC854F3E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046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32C0D-B10C-4060-8608-BB7AC854F3E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563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32C0D-B10C-4060-8608-BB7AC854F3E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793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32C0D-B10C-4060-8608-BB7AC854F3E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509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32C0D-B10C-4060-8608-BB7AC854F3E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433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32C0D-B10C-4060-8608-BB7AC854F3E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95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32C0D-B10C-4060-8608-BB7AC854F3E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44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32C0D-B10C-4060-8608-BB7AC854F3E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00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32C0D-B10C-4060-8608-BB7AC854F3E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119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32C0D-B10C-4060-8608-BB7AC854F3E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70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32C0D-B10C-4060-8608-BB7AC854F3E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659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32C0D-B10C-4060-8608-BB7AC854F3E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757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32C0D-B10C-4060-8608-BB7AC854F3E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64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32C0D-B10C-4060-8608-BB7AC854F3E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68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32C0D-B10C-4060-8608-BB7AC854F3E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25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32C0D-B10C-4060-8608-BB7AC854F3E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6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32C0D-B10C-4060-8608-BB7AC854F3E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78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32C0D-B10C-4060-8608-BB7AC854F3E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787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32C0D-B10C-4060-8608-BB7AC854F3E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77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32C0D-B10C-4060-8608-BB7AC854F3E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441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32C0D-B10C-4060-8608-BB7AC854F3E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323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3D6000-BB53-4FDC-978F-DD15B9665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33197CA-17DA-4620-9BB8-B3DACB7BB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7E32F59-39A5-41ED-B1F6-257A03E8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EF4F-07DB-4E77-BB46-74E36B2D1C94}" type="datetimeFigureOut">
              <a:rPr lang="el-GR" smtClean="0"/>
              <a:t>10/10/2022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53F71A9-A359-4932-94AC-B837B243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37E34C8-A707-4408-8ADD-8B50DCE7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C833-6CC4-4776-AA86-62FC5710D4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8956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39737C-3505-4C35-9193-3CE24C129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45EC736-0376-4895-A627-A213530EB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4AF1F93-D74B-4CB0-9535-717D3BD7E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EF4F-07DB-4E77-BB46-74E36B2D1C94}" type="datetimeFigureOut">
              <a:rPr lang="el-GR" smtClean="0"/>
              <a:t>10/10/2022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EC96FCC-EEAA-4C34-A311-AFEAE1E9F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F8F6D2D-4A67-4EBB-B0DE-08E5AE6DD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C833-6CC4-4776-AA86-62FC5710D4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1014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4A7C142-95FA-46B6-ADCC-F002DC4F3A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9B29440-2241-4C9F-84C8-C6CEEFA79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B10D3D8-E80B-4DB1-B369-D694AE4DE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EF4F-07DB-4E77-BB46-74E36B2D1C94}" type="datetimeFigureOut">
              <a:rPr lang="el-GR" smtClean="0"/>
              <a:t>10/10/2022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F051280-5425-467B-A6C4-DF0DAA52C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A95A3F2-5A4B-407F-9C08-DCCEB0A6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C833-6CC4-4776-AA86-62FC5710D4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8256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lium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735517" y="22302"/>
            <a:ext cx="5545842" cy="6745671"/>
          </a:xfrm>
          <a:custGeom>
            <a:avLst/>
            <a:gdLst>
              <a:gd name="connsiteX0" fmla="*/ 490691 w 11088796"/>
              <a:gd name="connsiteY0" fmla="*/ 11756903 h 13491341"/>
              <a:gd name="connsiteX1" fmla="*/ 733817 w 11088796"/>
              <a:gd name="connsiteY1" fmla="*/ 11837830 h 13491341"/>
              <a:gd name="connsiteX2" fmla="*/ 1808437 w 11088796"/>
              <a:gd name="connsiteY2" fmla="*/ 12656501 h 13491341"/>
              <a:gd name="connsiteX3" fmla="*/ 1856663 w 11088796"/>
              <a:gd name="connsiteY3" fmla="*/ 13306044 h 13491341"/>
              <a:gd name="connsiteX4" fmla="*/ 1236430 w 11088796"/>
              <a:gd name="connsiteY4" fmla="*/ 13407341 h 13491341"/>
              <a:gd name="connsiteX5" fmla="*/ 161810 w 11088796"/>
              <a:gd name="connsiteY5" fmla="*/ 12588671 h 13491341"/>
              <a:gd name="connsiteX6" fmla="*/ 97910 w 11088796"/>
              <a:gd name="connsiteY6" fmla="*/ 11966183 h 13491341"/>
              <a:gd name="connsiteX7" fmla="*/ 490691 w 11088796"/>
              <a:gd name="connsiteY7" fmla="*/ 11756903 h 13491341"/>
              <a:gd name="connsiteX8" fmla="*/ 1287637 w 11088796"/>
              <a:gd name="connsiteY8" fmla="*/ 10710803 h 13491341"/>
              <a:gd name="connsiteX9" fmla="*/ 1523741 w 11088796"/>
              <a:gd name="connsiteY9" fmla="*/ 10800947 h 13491341"/>
              <a:gd name="connsiteX10" fmla="*/ 2598361 w 11088796"/>
              <a:gd name="connsiteY10" fmla="*/ 11619618 h 13491341"/>
              <a:gd name="connsiteX11" fmla="*/ 2667707 w 11088796"/>
              <a:gd name="connsiteY11" fmla="*/ 12241437 h 13491341"/>
              <a:gd name="connsiteX12" fmla="*/ 2049794 w 11088796"/>
              <a:gd name="connsiteY12" fmla="*/ 12339687 h 13491341"/>
              <a:gd name="connsiteX13" fmla="*/ 975175 w 11088796"/>
              <a:gd name="connsiteY13" fmla="*/ 11521017 h 13491341"/>
              <a:gd name="connsiteX14" fmla="*/ 908953 w 11088796"/>
              <a:gd name="connsiteY14" fmla="*/ 10901578 h 13491341"/>
              <a:gd name="connsiteX15" fmla="*/ 1287637 w 11088796"/>
              <a:gd name="connsiteY15" fmla="*/ 10710803 h 13491341"/>
              <a:gd name="connsiteX16" fmla="*/ 1721569 w 11088796"/>
              <a:gd name="connsiteY16" fmla="*/ 9334566 h 13491341"/>
              <a:gd name="connsiteX17" fmla="*/ 1947183 w 11088796"/>
              <a:gd name="connsiteY17" fmla="*/ 9405678 h 13491341"/>
              <a:gd name="connsiteX18" fmla="*/ 3834230 w 11088796"/>
              <a:gd name="connsiteY18" fmla="*/ 10843275 h 13491341"/>
              <a:gd name="connsiteX19" fmla="*/ 3878894 w 11088796"/>
              <a:gd name="connsiteY19" fmla="*/ 11451101 h 13491341"/>
              <a:gd name="connsiteX20" fmla="*/ 3262230 w 11088796"/>
              <a:gd name="connsiteY20" fmla="*/ 11594106 h 13491341"/>
              <a:gd name="connsiteX21" fmla="*/ 1375183 w 11088796"/>
              <a:gd name="connsiteY21" fmla="*/ 10156508 h 13491341"/>
              <a:gd name="connsiteX22" fmla="*/ 1349316 w 11088796"/>
              <a:gd name="connsiteY22" fmla="*/ 9524008 h 13491341"/>
              <a:gd name="connsiteX23" fmla="*/ 1721569 w 11088796"/>
              <a:gd name="connsiteY23" fmla="*/ 9334566 h 13491341"/>
              <a:gd name="connsiteX24" fmla="*/ 2101387 w 11088796"/>
              <a:gd name="connsiteY24" fmla="*/ 7936576 h 13491341"/>
              <a:gd name="connsiteX25" fmla="*/ 2344041 w 11088796"/>
              <a:gd name="connsiteY25" fmla="*/ 8020670 h 13491341"/>
              <a:gd name="connsiteX26" fmla="*/ 5052676 w 11088796"/>
              <a:gd name="connsiteY26" fmla="*/ 10084172 h 13491341"/>
              <a:gd name="connsiteX27" fmla="*/ 5120124 w 11088796"/>
              <a:gd name="connsiteY27" fmla="*/ 10709361 h 13491341"/>
              <a:gd name="connsiteX28" fmla="*/ 4480668 w 11088796"/>
              <a:gd name="connsiteY28" fmla="*/ 10835011 h 13491341"/>
              <a:gd name="connsiteX29" fmla="*/ 1772034 w 11088796"/>
              <a:gd name="connsiteY29" fmla="*/ 8771509 h 13491341"/>
              <a:gd name="connsiteX30" fmla="*/ 1723383 w 11088796"/>
              <a:gd name="connsiteY30" fmla="*/ 8121644 h 13491341"/>
              <a:gd name="connsiteX31" fmla="*/ 2101387 w 11088796"/>
              <a:gd name="connsiteY31" fmla="*/ 7936576 h 13491341"/>
              <a:gd name="connsiteX32" fmla="*/ 1945410 w 11088796"/>
              <a:gd name="connsiteY32" fmla="*/ 6115309 h 13491341"/>
              <a:gd name="connsiteX33" fmla="*/ 2188908 w 11088796"/>
              <a:gd name="connsiteY33" fmla="*/ 6197004 h 13491341"/>
              <a:gd name="connsiteX34" fmla="*/ 6859286 w 11088796"/>
              <a:gd name="connsiteY34" fmla="*/ 9755006 h 13491341"/>
              <a:gd name="connsiteX35" fmla="*/ 6889502 w 11088796"/>
              <a:gd name="connsiteY35" fmla="*/ 10387978 h 13491341"/>
              <a:gd name="connsiteX36" fmla="*/ 6287266 w 11088796"/>
              <a:gd name="connsiteY36" fmla="*/ 10505862 h 13491341"/>
              <a:gd name="connsiteX37" fmla="*/ 1616888 w 11088796"/>
              <a:gd name="connsiteY37" fmla="*/ 6947860 h 13491341"/>
              <a:gd name="connsiteX38" fmla="*/ 1551927 w 11088796"/>
              <a:gd name="connsiteY38" fmla="*/ 6321692 h 13491341"/>
              <a:gd name="connsiteX39" fmla="*/ 1945410 w 11088796"/>
              <a:gd name="connsiteY39" fmla="*/ 6115309 h 13491341"/>
              <a:gd name="connsiteX40" fmla="*/ 1120711 w 11088796"/>
              <a:gd name="connsiteY40" fmla="*/ 3826332 h 13491341"/>
              <a:gd name="connsiteX41" fmla="*/ 1362501 w 11088796"/>
              <a:gd name="connsiteY41" fmla="*/ 3910611 h 13491341"/>
              <a:gd name="connsiteX42" fmla="*/ 9297658 w 11088796"/>
              <a:gd name="connsiteY42" fmla="*/ 9955798 h 13491341"/>
              <a:gd name="connsiteX43" fmla="*/ 9344772 w 11088796"/>
              <a:gd name="connsiteY43" fmla="*/ 10560687 h 13491341"/>
              <a:gd name="connsiteX44" fmla="*/ 8749084 w 11088796"/>
              <a:gd name="connsiteY44" fmla="*/ 10675877 h 13491341"/>
              <a:gd name="connsiteX45" fmla="*/ 813928 w 11088796"/>
              <a:gd name="connsiteY45" fmla="*/ 4630689 h 13491341"/>
              <a:gd name="connsiteX46" fmla="*/ 744971 w 11088796"/>
              <a:gd name="connsiteY46" fmla="*/ 4009160 h 13491341"/>
              <a:gd name="connsiteX47" fmla="*/ 1120711 w 11088796"/>
              <a:gd name="connsiteY47" fmla="*/ 3826332 h 13491341"/>
              <a:gd name="connsiteX48" fmla="*/ 4227254 w 11088796"/>
              <a:gd name="connsiteY48" fmla="*/ 2790686 h 13491341"/>
              <a:gd name="connsiteX49" fmla="*/ 4454070 w 11088796"/>
              <a:gd name="connsiteY49" fmla="*/ 2860658 h 13491341"/>
              <a:gd name="connsiteX50" fmla="*/ 9475564 w 11088796"/>
              <a:gd name="connsiteY50" fmla="*/ 6686148 h 13491341"/>
              <a:gd name="connsiteX51" fmla="*/ 9504938 w 11088796"/>
              <a:gd name="connsiteY51" fmla="*/ 7321320 h 13491341"/>
              <a:gd name="connsiteX52" fmla="*/ 8903564 w 11088796"/>
              <a:gd name="connsiteY52" fmla="*/ 7436978 h 13491341"/>
              <a:gd name="connsiteX53" fmla="*/ 3882070 w 11088796"/>
              <a:gd name="connsiteY53" fmla="*/ 3611488 h 13491341"/>
              <a:gd name="connsiteX54" fmla="*/ 3837020 w 11088796"/>
              <a:gd name="connsiteY54" fmla="*/ 3003370 h 13491341"/>
              <a:gd name="connsiteX55" fmla="*/ 4227254 w 11088796"/>
              <a:gd name="connsiteY55" fmla="*/ 2790686 h 13491341"/>
              <a:gd name="connsiteX56" fmla="*/ 5978286 w 11088796"/>
              <a:gd name="connsiteY56" fmla="*/ 2454748 h 13491341"/>
              <a:gd name="connsiteX57" fmla="*/ 6213830 w 11088796"/>
              <a:gd name="connsiteY57" fmla="*/ 2544466 h 13491341"/>
              <a:gd name="connsiteX58" fmla="*/ 9303674 w 11088796"/>
              <a:gd name="connsiteY58" fmla="*/ 4898383 h 13491341"/>
              <a:gd name="connsiteX59" fmla="*/ 9350860 w 11088796"/>
              <a:gd name="connsiteY59" fmla="*/ 5503319 h 13491341"/>
              <a:gd name="connsiteX60" fmla="*/ 8755108 w 11088796"/>
              <a:gd name="connsiteY60" fmla="*/ 5618451 h 13491341"/>
              <a:gd name="connsiteX61" fmla="*/ 5665264 w 11088796"/>
              <a:gd name="connsiteY61" fmla="*/ 3264535 h 13491341"/>
              <a:gd name="connsiteX62" fmla="*/ 5596232 w 11088796"/>
              <a:gd name="connsiteY62" fmla="*/ 2642955 h 13491341"/>
              <a:gd name="connsiteX63" fmla="*/ 5978286 w 11088796"/>
              <a:gd name="connsiteY63" fmla="*/ 2454748 h 13491341"/>
              <a:gd name="connsiteX64" fmla="*/ 1124504 w 11088796"/>
              <a:gd name="connsiteY64" fmla="*/ 2113497 h 13491341"/>
              <a:gd name="connsiteX65" fmla="*/ 1366063 w 11088796"/>
              <a:gd name="connsiteY65" fmla="*/ 2195470 h 13491341"/>
              <a:gd name="connsiteX66" fmla="*/ 10938820 w 11088796"/>
              <a:gd name="connsiteY66" fmla="*/ 9488219 h 13491341"/>
              <a:gd name="connsiteX67" fmla="*/ 10982418 w 11088796"/>
              <a:gd name="connsiteY67" fmla="*/ 10098117 h 13491341"/>
              <a:gd name="connsiteX68" fmla="*/ 10366800 w 11088796"/>
              <a:gd name="connsiteY68" fmla="*/ 10239076 h 13491341"/>
              <a:gd name="connsiteX69" fmla="*/ 794043 w 11088796"/>
              <a:gd name="connsiteY69" fmla="*/ 2946327 h 13491341"/>
              <a:gd name="connsiteX70" fmla="*/ 744627 w 11088796"/>
              <a:gd name="connsiteY70" fmla="*/ 2298728 h 13491341"/>
              <a:gd name="connsiteX71" fmla="*/ 1124504 w 11088796"/>
              <a:gd name="connsiteY71" fmla="*/ 2113497 h 13491341"/>
              <a:gd name="connsiteX72" fmla="*/ 7356102 w 11088796"/>
              <a:gd name="connsiteY72" fmla="*/ 1797588 h 13491341"/>
              <a:gd name="connsiteX73" fmla="*/ 7581448 w 11088796"/>
              <a:gd name="connsiteY73" fmla="*/ 1868497 h 13491341"/>
              <a:gd name="connsiteX74" fmla="*/ 9593352 w 11088796"/>
              <a:gd name="connsiteY74" fmla="*/ 3401213 h 13491341"/>
              <a:gd name="connsiteX75" fmla="*/ 9637536 w 11088796"/>
              <a:gd name="connsiteY75" fmla="*/ 4008670 h 13491341"/>
              <a:gd name="connsiteX76" fmla="*/ 9021352 w 11088796"/>
              <a:gd name="connsiteY76" fmla="*/ 4152044 h 13491341"/>
              <a:gd name="connsiteX77" fmla="*/ 7009448 w 11088796"/>
              <a:gd name="connsiteY77" fmla="*/ 2619328 h 13491341"/>
              <a:gd name="connsiteX78" fmla="*/ 6984064 w 11088796"/>
              <a:gd name="connsiteY78" fmla="*/ 1987194 h 13491341"/>
              <a:gd name="connsiteX79" fmla="*/ 7356102 w 11088796"/>
              <a:gd name="connsiteY79" fmla="*/ 1797588 h 13491341"/>
              <a:gd name="connsiteX80" fmla="*/ 8626238 w 11088796"/>
              <a:gd name="connsiteY80" fmla="*/ 1077861 h 13491341"/>
              <a:gd name="connsiteX81" fmla="*/ 8867664 w 11088796"/>
              <a:gd name="connsiteY81" fmla="*/ 1161018 h 13491341"/>
              <a:gd name="connsiteX82" fmla="*/ 9942284 w 11088796"/>
              <a:gd name="connsiteY82" fmla="*/ 1979689 h 13491341"/>
              <a:gd name="connsiteX83" fmla="*/ 10009308 w 11088796"/>
              <a:gd name="connsiteY83" fmla="*/ 2604557 h 13491341"/>
              <a:gd name="connsiteX84" fmla="*/ 9370276 w 11088796"/>
              <a:gd name="connsiteY84" fmla="*/ 2730530 h 13491341"/>
              <a:gd name="connsiteX85" fmla="*/ 8295656 w 11088796"/>
              <a:gd name="connsiteY85" fmla="*/ 1911858 h 13491341"/>
              <a:gd name="connsiteX86" fmla="*/ 8250554 w 11088796"/>
              <a:gd name="connsiteY86" fmla="*/ 1264696 h 13491341"/>
              <a:gd name="connsiteX87" fmla="*/ 8626238 w 11088796"/>
              <a:gd name="connsiteY87" fmla="*/ 1077861 h 13491341"/>
              <a:gd name="connsiteX88" fmla="*/ 9447378 w 11088796"/>
              <a:gd name="connsiteY88" fmla="*/ 1 h 13491341"/>
              <a:gd name="connsiteX89" fmla="*/ 9689796 w 11088796"/>
              <a:gd name="connsiteY89" fmla="*/ 81858 h 13491341"/>
              <a:gd name="connsiteX90" fmla="*/ 10764416 w 11088796"/>
              <a:gd name="connsiteY90" fmla="*/ 900529 h 13491341"/>
              <a:gd name="connsiteX91" fmla="*/ 10812642 w 11088796"/>
              <a:gd name="connsiteY91" fmla="*/ 1550070 h 13491341"/>
              <a:gd name="connsiteX92" fmla="*/ 10192408 w 11088796"/>
              <a:gd name="connsiteY92" fmla="*/ 1651368 h 13491341"/>
              <a:gd name="connsiteX93" fmla="*/ 9117788 w 11088796"/>
              <a:gd name="connsiteY93" fmla="*/ 832697 h 13491341"/>
              <a:gd name="connsiteX94" fmla="*/ 9053888 w 11088796"/>
              <a:gd name="connsiteY94" fmla="*/ 210211 h 13491341"/>
              <a:gd name="connsiteX95" fmla="*/ 9447378 w 11088796"/>
              <a:gd name="connsiteY95" fmla="*/ 1 h 1349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088796" h="13491341">
                <a:moveTo>
                  <a:pt x="490691" y="11756903"/>
                </a:moveTo>
                <a:cubicBezTo>
                  <a:pt x="576640" y="11756478"/>
                  <a:pt x="661187" y="11782498"/>
                  <a:pt x="733817" y="11837830"/>
                </a:cubicBezTo>
                <a:cubicBezTo>
                  <a:pt x="733817" y="11837830"/>
                  <a:pt x="733817" y="11837830"/>
                  <a:pt x="1808437" y="12656501"/>
                </a:cubicBezTo>
                <a:cubicBezTo>
                  <a:pt x="2002119" y="12804053"/>
                  <a:pt x="2020477" y="13091014"/>
                  <a:pt x="1856663" y="13306044"/>
                </a:cubicBezTo>
                <a:cubicBezTo>
                  <a:pt x="1708962" y="13499922"/>
                  <a:pt x="1430112" y="13554893"/>
                  <a:pt x="1236430" y="13407341"/>
                </a:cubicBezTo>
                <a:cubicBezTo>
                  <a:pt x="1236430" y="13407341"/>
                  <a:pt x="1236430" y="13407341"/>
                  <a:pt x="161810" y="12588671"/>
                </a:cubicBezTo>
                <a:cubicBezTo>
                  <a:pt x="-31872" y="12441120"/>
                  <a:pt x="-49792" y="12160062"/>
                  <a:pt x="97910" y="11966183"/>
                </a:cubicBezTo>
                <a:cubicBezTo>
                  <a:pt x="200294" y="11831790"/>
                  <a:pt x="347442" y="11757613"/>
                  <a:pt x="490691" y="11756903"/>
                </a:cubicBezTo>
                <a:close/>
                <a:moveTo>
                  <a:pt x="1287637" y="10710803"/>
                </a:moveTo>
                <a:cubicBezTo>
                  <a:pt x="1369716" y="10715457"/>
                  <a:pt x="1451110" y="10745615"/>
                  <a:pt x="1523741" y="10800947"/>
                </a:cubicBezTo>
                <a:cubicBezTo>
                  <a:pt x="1523741" y="10800947"/>
                  <a:pt x="1523741" y="10800947"/>
                  <a:pt x="2598361" y="11619618"/>
                </a:cubicBezTo>
                <a:cubicBezTo>
                  <a:pt x="2792042" y="11767170"/>
                  <a:pt x="2832808" y="12024717"/>
                  <a:pt x="2667707" y="12241437"/>
                </a:cubicBezTo>
                <a:cubicBezTo>
                  <a:pt x="2521245" y="12433688"/>
                  <a:pt x="2243477" y="12487239"/>
                  <a:pt x="2049794" y="12339687"/>
                </a:cubicBezTo>
                <a:cubicBezTo>
                  <a:pt x="2049794" y="12339687"/>
                  <a:pt x="2049794" y="12339687"/>
                  <a:pt x="975175" y="11521017"/>
                </a:cubicBezTo>
                <a:cubicBezTo>
                  <a:pt x="781493" y="11373465"/>
                  <a:pt x="762492" y="11093830"/>
                  <a:pt x="908953" y="10901578"/>
                </a:cubicBezTo>
                <a:cubicBezTo>
                  <a:pt x="1012143" y="10766128"/>
                  <a:pt x="1150840" y="10703045"/>
                  <a:pt x="1287637" y="10710803"/>
                </a:cubicBezTo>
                <a:close/>
                <a:moveTo>
                  <a:pt x="1721569" y="9334566"/>
                </a:moveTo>
                <a:cubicBezTo>
                  <a:pt x="1803463" y="9333793"/>
                  <a:pt x="1882852" y="9356669"/>
                  <a:pt x="1947183" y="9405678"/>
                </a:cubicBezTo>
                <a:cubicBezTo>
                  <a:pt x="1947183" y="9405678"/>
                  <a:pt x="1947183" y="9405678"/>
                  <a:pt x="3834230" y="10843275"/>
                </a:cubicBezTo>
                <a:cubicBezTo>
                  <a:pt x="4005780" y="10973966"/>
                  <a:pt x="4026594" y="11257225"/>
                  <a:pt x="3878894" y="11451101"/>
                </a:cubicBezTo>
                <a:cubicBezTo>
                  <a:pt x="3712398" y="11669653"/>
                  <a:pt x="3433780" y="11724797"/>
                  <a:pt x="3262230" y="11594106"/>
                </a:cubicBezTo>
                <a:cubicBezTo>
                  <a:pt x="3262230" y="11594106"/>
                  <a:pt x="3262230" y="11594106"/>
                  <a:pt x="1375183" y="10156508"/>
                </a:cubicBezTo>
                <a:cubicBezTo>
                  <a:pt x="1203633" y="10025818"/>
                  <a:pt x="1182818" y="9742560"/>
                  <a:pt x="1349316" y="9524008"/>
                </a:cubicBezTo>
                <a:cubicBezTo>
                  <a:pt x="1441628" y="9402835"/>
                  <a:pt x="1585080" y="9335855"/>
                  <a:pt x="1721569" y="9334566"/>
                </a:cubicBezTo>
                <a:close/>
                <a:moveTo>
                  <a:pt x="2101387" y="7936576"/>
                </a:moveTo>
                <a:cubicBezTo>
                  <a:pt x="2186631" y="7938355"/>
                  <a:pt x="2271321" y="7965270"/>
                  <a:pt x="2344041" y="8020670"/>
                </a:cubicBezTo>
                <a:cubicBezTo>
                  <a:pt x="2344041" y="8020670"/>
                  <a:pt x="2344041" y="8020670"/>
                  <a:pt x="5052676" y="10084172"/>
                </a:cubicBezTo>
                <a:cubicBezTo>
                  <a:pt x="5246596" y="10231905"/>
                  <a:pt x="5267826" y="10515482"/>
                  <a:pt x="5120124" y="10709361"/>
                </a:cubicBezTo>
                <a:cubicBezTo>
                  <a:pt x="4953624" y="10927915"/>
                  <a:pt x="4674590" y="10982744"/>
                  <a:pt x="4480668" y="10835011"/>
                </a:cubicBezTo>
                <a:cubicBezTo>
                  <a:pt x="4480668" y="10835011"/>
                  <a:pt x="4480668" y="10835011"/>
                  <a:pt x="1772034" y="8771509"/>
                </a:cubicBezTo>
                <a:cubicBezTo>
                  <a:pt x="1578113" y="8623776"/>
                  <a:pt x="1556883" y="8340198"/>
                  <a:pt x="1723383" y="8121644"/>
                </a:cubicBezTo>
                <a:cubicBezTo>
                  <a:pt x="1815697" y="8000470"/>
                  <a:pt x="1959313" y="7933611"/>
                  <a:pt x="2101387" y="7936576"/>
                </a:cubicBezTo>
                <a:close/>
                <a:moveTo>
                  <a:pt x="1945410" y="6115309"/>
                </a:moveTo>
                <a:cubicBezTo>
                  <a:pt x="2031653" y="6115412"/>
                  <a:pt x="2116421" y="6141783"/>
                  <a:pt x="2188908" y="6197004"/>
                </a:cubicBezTo>
                <a:cubicBezTo>
                  <a:pt x="2188908" y="6197004"/>
                  <a:pt x="2188908" y="6197004"/>
                  <a:pt x="6859286" y="9755006"/>
                </a:cubicBezTo>
                <a:cubicBezTo>
                  <a:pt x="7052586" y="9902268"/>
                  <a:pt x="7052554" y="10173950"/>
                  <a:pt x="6889502" y="10387978"/>
                </a:cubicBezTo>
                <a:cubicBezTo>
                  <a:pt x="6742488" y="10580955"/>
                  <a:pt x="6480566" y="10653123"/>
                  <a:pt x="6287266" y="10505862"/>
                </a:cubicBezTo>
                <a:cubicBezTo>
                  <a:pt x="6287266" y="10505862"/>
                  <a:pt x="6287266" y="10505862"/>
                  <a:pt x="1616888" y="6947860"/>
                </a:cubicBezTo>
                <a:cubicBezTo>
                  <a:pt x="1423588" y="6800599"/>
                  <a:pt x="1404912" y="6514668"/>
                  <a:pt x="1551927" y="6321692"/>
                </a:cubicBezTo>
                <a:cubicBezTo>
                  <a:pt x="1653834" y="6187921"/>
                  <a:pt x="1801671" y="6115135"/>
                  <a:pt x="1945410" y="6115309"/>
                </a:cubicBezTo>
                <a:close/>
                <a:moveTo>
                  <a:pt x="1120711" y="3826332"/>
                </a:moveTo>
                <a:cubicBezTo>
                  <a:pt x="1205571" y="3828346"/>
                  <a:pt x="1289952" y="3855341"/>
                  <a:pt x="1362501" y="3910611"/>
                </a:cubicBezTo>
                <a:cubicBezTo>
                  <a:pt x="1362501" y="3910611"/>
                  <a:pt x="1362501" y="3910611"/>
                  <a:pt x="9297658" y="9955798"/>
                </a:cubicBezTo>
                <a:cubicBezTo>
                  <a:pt x="9491122" y="10103183"/>
                  <a:pt x="9491234" y="10368433"/>
                  <a:pt x="9344772" y="10560687"/>
                </a:cubicBezTo>
                <a:cubicBezTo>
                  <a:pt x="9179666" y="10777410"/>
                  <a:pt x="8942548" y="10823263"/>
                  <a:pt x="8749084" y="10675877"/>
                </a:cubicBezTo>
                <a:cubicBezTo>
                  <a:pt x="8749084" y="10675877"/>
                  <a:pt x="8749084" y="10675877"/>
                  <a:pt x="813928" y="4630689"/>
                </a:cubicBezTo>
                <a:cubicBezTo>
                  <a:pt x="620463" y="4483305"/>
                  <a:pt x="579867" y="4225882"/>
                  <a:pt x="744971" y="4009160"/>
                </a:cubicBezTo>
                <a:cubicBezTo>
                  <a:pt x="836511" y="3889001"/>
                  <a:pt x="979277" y="3822972"/>
                  <a:pt x="1120711" y="3826332"/>
                </a:cubicBezTo>
                <a:close/>
                <a:moveTo>
                  <a:pt x="4227254" y="2790686"/>
                </a:moveTo>
                <a:cubicBezTo>
                  <a:pt x="4310200" y="2788659"/>
                  <a:pt x="4389662" y="2811590"/>
                  <a:pt x="4454070" y="2860658"/>
                </a:cubicBezTo>
                <a:cubicBezTo>
                  <a:pt x="4454070" y="2860658"/>
                  <a:pt x="4454070" y="2860658"/>
                  <a:pt x="9475564" y="6686148"/>
                </a:cubicBezTo>
                <a:cubicBezTo>
                  <a:pt x="9647320" y="6816995"/>
                  <a:pt x="9671436" y="7102770"/>
                  <a:pt x="9504938" y="7321320"/>
                </a:cubicBezTo>
                <a:cubicBezTo>
                  <a:pt x="9357238" y="7515197"/>
                  <a:pt x="9075320" y="7567825"/>
                  <a:pt x="8903564" y="7436978"/>
                </a:cubicBezTo>
                <a:cubicBezTo>
                  <a:pt x="8903564" y="7436978"/>
                  <a:pt x="8903564" y="7436978"/>
                  <a:pt x="3882070" y="3611488"/>
                </a:cubicBezTo>
                <a:cubicBezTo>
                  <a:pt x="3710313" y="3480640"/>
                  <a:pt x="3689321" y="3197246"/>
                  <a:pt x="3837020" y="3003370"/>
                </a:cubicBezTo>
                <a:cubicBezTo>
                  <a:pt x="3941082" y="2866775"/>
                  <a:pt x="4089010" y="2794065"/>
                  <a:pt x="4227254" y="2790686"/>
                </a:cubicBezTo>
                <a:close/>
                <a:moveTo>
                  <a:pt x="5978286" y="2454748"/>
                </a:moveTo>
                <a:cubicBezTo>
                  <a:pt x="6060956" y="2459853"/>
                  <a:pt x="6142436" y="2490076"/>
                  <a:pt x="6213830" y="2544466"/>
                </a:cubicBezTo>
                <a:cubicBezTo>
                  <a:pt x="6213830" y="2544466"/>
                  <a:pt x="6213830" y="2544466"/>
                  <a:pt x="9303674" y="4898383"/>
                </a:cubicBezTo>
                <a:cubicBezTo>
                  <a:pt x="9497180" y="5045798"/>
                  <a:pt x="9515962" y="5286598"/>
                  <a:pt x="9350860" y="5503319"/>
                </a:cubicBezTo>
                <a:cubicBezTo>
                  <a:pt x="9204398" y="5695570"/>
                  <a:pt x="8948614" y="5765868"/>
                  <a:pt x="8755108" y="5618451"/>
                </a:cubicBezTo>
                <a:cubicBezTo>
                  <a:pt x="8755108" y="5618451"/>
                  <a:pt x="8755108" y="5618451"/>
                  <a:pt x="5665264" y="3264535"/>
                </a:cubicBezTo>
                <a:cubicBezTo>
                  <a:pt x="5474880" y="3119496"/>
                  <a:pt x="5449770" y="2835207"/>
                  <a:pt x="5596232" y="2642955"/>
                </a:cubicBezTo>
                <a:cubicBezTo>
                  <a:pt x="5699420" y="2507505"/>
                  <a:pt x="5840504" y="2446239"/>
                  <a:pt x="5978286" y="2454748"/>
                </a:cubicBezTo>
                <a:close/>
                <a:moveTo>
                  <a:pt x="1124504" y="2113497"/>
                </a:moveTo>
                <a:cubicBezTo>
                  <a:pt x="1210071" y="2114841"/>
                  <a:pt x="1294642" y="2141060"/>
                  <a:pt x="1366063" y="2195470"/>
                </a:cubicBezTo>
                <a:cubicBezTo>
                  <a:pt x="1366063" y="2195470"/>
                  <a:pt x="1366063" y="2195470"/>
                  <a:pt x="10938820" y="9488219"/>
                </a:cubicBezTo>
                <a:cubicBezTo>
                  <a:pt x="11132398" y="9635692"/>
                  <a:pt x="11129432" y="9905139"/>
                  <a:pt x="10982418" y="10098117"/>
                </a:cubicBezTo>
                <a:cubicBezTo>
                  <a:pt x="10819366" y="10312145"/>
                  <a:pt x="10560378" y="10386547"/>
                  <a:pt x="10366800" y="10239076"/>
                </a:cubicBezTo>
                <a:cubicBezTo>
                  <a:pt x="10366800" y="10239076"/>
                  <a:pt x="10366800" y="10239076"/>
                  <a:pt x="794043" y="2946327"/>
                </a:cubicBezTo>
                <a:cubicBezTo>
                  <a:pt x="603587" y="2801233"/>
                  <a:pt x="581575" y="2512756"/>
                  <a:pt x="744627" y="2298728"/>
                </a:cubicBezTo>
                <a:cubicBezTo>
                  <a:pt x="836511" y="2178117"/>
                  <a:pt x="981892" y="2111258"/>
                  <a:pt x="1124504" y="2113497"/>
                </a:cubicBezTo>
                <a:close/>
                <a:moveTo>
                  <a:pt x="7356102" y="1797588"/>
                </a:moveTo>
                <a:cubicBezTo>
                  <a:pt x="7437918" y="1796756"/>
                  <a:pt x="7517214" y="1819562"/>
                  <a:pt x="7581448" y="1868497"/>
                </a:cubicBezTo>
                <a:cubicBezTo>
                  <a:pt x="7581448" y="1868497"/>
                  <a:pt x="7581448" y="1868497"/>
                  <a:pt x="9593352" y="3401213"/>
                </a:cubicBezTo>
                <a:cubicBezTo>
                  <a:pt x="9764644" y="3531709"/>
                  <a:pt x="9785234" y="3814795"/>
                  <a:pt x="9637536" y="4008670"/>
                </a:cubicBezTo>
                <a:cubicBezTo>
                  <a:pt x="9471038" y="4227222"/>
                  <a:pt x="9192646" y="4282538"/>
                  <a:pt x="9021352" y="4152044"/>
                </a:cubicBezTo>
                <a:cubicBezTo>
                  <a:pt x="9021352" y="4152044"/>
                  <a:pt x="9021352" y="4152044"/>
                  <a:pt x="7009448" y="2619328"/>
                </a:cubicBezTo>
                <a:cubicBezTo>
                  <a:pt x="6838156" y="2488833"/>
                  <a:pt x="6817566" y="2205746"/>
                  <a:pt x="6984064" y="1987194"/>
                </a:cubicBezTo>
                <a:cubicBezTo>
                  <a:pt x="7076376" y="1866022"/>
                  <a:pt x="7219740" y="1798975"/>
                  <a:pt x="7356102" y="1797588"/>
                </a:cubicBezTo>
                <a:close/>
                <a:moveTo>
                  <a:pt x="8626238" y="1077861"/>
                </a:moveTo>
                <a:cubicBezTo>
                  <a:pt x="8710866" y="1079170"/>
                  <a:pt x="8795034" y="1105687"/>
                  <a:pt x="8867664" y="1161018"/>
                </a:cubicBezTo>
                <a:cubicBezTo>
                  <a:pt x="8867664" y="1161018"/>
                  <a:pt x="8867664" y="1161018"/>
                  <a:pt x="9942284" y="1979689"/>
                </a:cubicBezTo>
                <a:cubicBezTo>
                  <a:pt x="10135964" y="2127242"/>
                  <a:pt x="10157008" y="2410678"/>
                  <a:pt x="10009308" y="2604557"/>
                </a:cubicBezTo>
                <a:cubicBezTo>
                  <a:pt x="9842808" y="2823111"/>
                  <a:pt x="9563958" y="2878081"/>
                  <a:pt x="9370276" y="2730530"/>
                </a:cubicBezTo>
                <a:cubicBezTo>
                  <a:pt x="9370276" y="2730530"/>
                  <a:pt x="9370276" y="2730530"/>
                  <a:pt x="8295656" y="1911858"/>
                </a:cubicBezTo>
                <a:cubicBezTo>
                  <a:pt x="8101974" y="1764307"/>
                  <a:pt x="8084054" y="1483251"/>
                  <a:pt x="8250554" y="1264696"/>
                </a:cubicBezTo>
                <a:cubicBezTo>
                  <a:pt x="8342868" y="1143522"/>
                  <a:pt x="8485190" y="1075680"/>
                  <a:pt x="8626238" y="1077861"/>
                </a:cubicBezTo>
                <a:close/>
                <a:moveTo>
                  <a:pt x="9447378" y="1"/>
                </a:moveTo>
                <a:cubicBezTo>
                  <a:pt x="9532998" y="9"/>
                  <a:pt x="9617166" y="26526"/>
                  <a:pt x="9689796" y="81858"/>
                </a:cubicBezTo>
                <a:cubicBezTo>
                  <a:pt x="9689796" y="81858"/>
                  <a:pt x="9689796" y="81858"/>
                  <a:pt x="10764416" y="900529"/>
                </a:cubicBezTo>
                <a:cubicBezTo>
                  <a:pt x="10958096" y="1048080"/>
                  <a:pt x="10979140" y="1331516"/>
                  <a:pt x="10812642" y="1550070"/>
                </a:cubicBezTo>
                <a:cubicBezTo>
                  <a:pt x="10664940" y="1743949"/>
                  <a:pt x="10386090" y="1798919"/>
                  <a:pt x="10192408" y="1651368"/>
                </a:cubicBezTo>
                <a:cubicBezTo>
                  <a:pt x="10192408" y="1651368"/>
                  <a:pt x="10192408" y="1651368"/>
                  <a:pt x="9117788" y="832697"/>
                </a:cubicBezTo>
                <a:cubicBezTo>
                  <a:pt x="8924106" y="685146"/>
                  <a:pt x="8906186" y="404090"/>
                  <a:pt x="9053888" y="210211"/>
                </a:cubicBezTo>
                <a:cubicBezTo>
                  <a:pt x="9157950" y="73615"/>
                  <a:pt x="9304680" y="-11"/>
                  <a:pt x="9447378" y="1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F DinDisplay Pro" panose="02000506030000020004" pitchFamily="2" charset="0"/>
                <a:ea typeface="PF DinDisplay Pro" panose="02000506030000020004" pitchFamily="2" charset="0"/>
                <a:cs typeface="PF DinDisplay Pro" panose="0200050603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870481" y="6266986"/>
            <a:ext cx="4082410" cy="5009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48101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1999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F DinDisplay Pro" panose="02000506030000020004" pitchFamily="2" charset="0"/>
                <a:ea typeface="PF DinDisplay Pro" panose="02000506030000020004" pitchFamily="2" charset="0"/>
                <a:cs typeface="PF DinDisplay Pro" panose="02000506030000020004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7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88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3F95C7D-EE91-46A2-B12A-D47F38E92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2B35-90A4-46EF-852B-B66542B89643}" type="datetimeFigureOut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26BD4A5-EE3B-47D6-95A5-4D8B470C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C8B1313-A23F-41A3-85FB-CB286EA43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90DC-6357-4ADD-89DB-743E73B442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Θέση εικόνας 2">
            <a:extLst>
              <a:ext uri="{FF2B5EF4-FFF2-40B4-BE49-F238E27FC236}">
                <a16:creationId xmlns:a16="http://schemas.microsoft.com/office/drawing/2014/main" id="{79FDBB40-2123-4AAA-AA3B-666423FCEF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41275"/>
            <a:ext cx="12192000" cy="33877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9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146E24-FE1E-4242-9DC8-2F6F23EBC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CBD38C-EE4F-423C-928C-AB1FB3B95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5B2B1AC-D7CA-4046-A400-871C08111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EF4F-07DB-4E77-BB46-74E36B2D1C94}" type="datetimeFigureOut">
              <a:rPr lang="el-GR" smtClean="0"/>
              <a:t>10/10/2022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0621806-F18F-46E6-B176-744CC7A20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ED64C16-9E30-4E37-A6D0-F842A40C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C833-6CC4-4776-AA86-62FC5710D4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7734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0A0EEA-8CB8-4F7A-8F10-94724B18E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3847039-FFDC-4D34-BFD2-271680823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31FFBC-EAC1-4C16-8AC3-1F901ECFE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EF4F-07DB-4E77-BB46-74E36B2D1C94}" type="datetimeFigureOut">
              <a:rPr lang="el-GR" smtClean="0"/>
              <a:t>10/10/2022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E271D55-D577-4FFA-A19A-09206C1A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84D63F-98E2-4B5A-8DC4-09C0EB037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C833-6CC4-4776-AA86-62FC5710D4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910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1B0128-1C1A-4355-B474-91BF24E82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EEDFE7-ECA2-47E8-A220-C7299F7D6F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9AFFE7D-D159-4210-8B3C-9578267C5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ABB25A4-28C9-4D11-AB17-5AECD645C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EF4F-07DB-4E77-BB46-74E36B2D1C94}" type="datetimeFigureOut">
              <a:rPr lang="el-GR" smtClean="0"/>
              <a:t>10/10/2022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48A94F1-CF78-4530-94B9-1A900917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9A95C01-FB3B-4E64-B4DF-90A55C52B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C833-6CC4-4776-AA86-62FC5710D4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499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26EA4D-EC55-4A99-9ADF-06A0C7BA5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2F0763F-946D-4FBE-829C-36F9E3084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19E02DC-5327-4ED5-BFAA-C08FA3403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961FE47-1ABA-426C-9798-6E9B946480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3B5344C-1DAD-4F76-908C-A6F14CBF3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847F790-9D33-4CB2-BA89-3CC7F106F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EF4F-07DB-4E77-BB46-74E36B2D1C94}" type="datetimeFigureOut">
              <a:rPr lang="el-GR" smtClean="0"/>
              <a:t>10/10/2022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46144A3B-1D87-4ECA-8015-82E6ABE54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4CFADE6-6A90-43D2-A191-1A3124B48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C833-6CC4-4776-AA86-62FC5710D4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373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945F86-50C0-4643-A7C8-C32F37C36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52DBC57-E180-4ACA-BE7E-F848B8541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EF4F-07DB-4E77-BB46-74E36B2D1C94}" type="datetimeFigureOut">
              <a:rPr lang="el-GR" smtClean="0"/>
              <a:t>10/10/2022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B7C6A07-4B0E-4727-9C9B-421A2FFDE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BC08089-72FA-4E50-AEF8-238DA16BB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C833-6CC4-4776-AA86-62FC5710D4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016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60EC124-38A6-421E-B09A-5621FDB1C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EF4F-07DB-4E77-BB46-74E36B2D1C94}" type="datetimeFigureOut">
              <a:rPr lang="el-GR" smtClean="0"/>
              <a:t>10/10/2022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7FF142A-78F3-4AED-B06C-29824613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1EE0E65-9736-4D7C-BD18-8687B3FDD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C833-6CC4-4776-AA86-62FC5710D4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574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0662FA-736B-464F-AEBA-62B18503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9E4C43-70B5-4759-997B-AEE150B75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EFE9677-ECCE-4EC2-9433-93A6793EA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D158B33-05B7-424A-9F10-110938EC9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EF4F-07DB-4E77-BB46-74E36B2D1C94}" type="datetimeFigureOut">
              <a:rPr lang="el-GR" smtClean="0"/>
              <a:t>10/10/2022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F446A02-4405-4F96-87CD-8675B01A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A0820A0-3F70-4B43-806F-20CE06DE0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C833-6CC4-4776-AA86-62FC5710D4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012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BC631C-C09C-4F86-8434-D1A4EF0B6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DA18EAC-8520-460C-83E6-95C0339DD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FA7CE1F-844E-43CE-BD74-939BE0687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D128122-ACF3-469B-B648-B4C681AAD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EF4F-07DB-4E77-BB46-74E36B2D1C94}" type="datetimeFigureOut">
              <a:rPr lang="el-GR" smtClean="0"/>
              <a:t>10/10/2022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7553618-5797-427B-A48C-827BE390E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70651AD-8896-4EF4-BF63-1953B247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C833-6CC4-4776-AA86-62FC5710D4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545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51C0E43-2DBC-4DD5-8789-023F2812D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AA2AB64-C5B8-4175-9CC8-5AAB1A661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E2E4F9C-B88E-4B87-A4E4-DF6B9B8FCC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2EF4F-07DB-4E77-BB46-74E36B2D1C94}" type="datetimeFigureOut">
              <a:rPr lang="el-GR" smtClean="0"/>
              <a:t>10/10/2022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E98ECF8-B3A7-4556-937F-8979A9A0E3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D99822B-75E3-4304-A955-25667837D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EC833-6CC4-4776-AA86-62FC5710D4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762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94" r:id="rId14"/>
    <p:sldLayoutId id="214748370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43B4B5DB-CA3E-BABD-4452-87A1FCBEC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39" y="0"/>
            <a:ext cx="767715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4926" y="5211897"/>
            <a:ext cx="2508136" cy="113531"/>
            <a:chOff x="6927228" y="7552706"/>
            <a:chExt cx="5016271" cy="227062"/>
          </a:xfrm>
          <a:solidFill>
            <a:srgbClr val="FFFFFF"/>
          </a:solidFill>
        </p:grpSpPr>
        <p:sp>
          <p:nvSpPr>
            <p:cNvPr id="23" name="Oval 22"/>
            <p:cNvSpPr>
              <a:spLocks noChangeAspect="1"/>
            </p:cNvSpPr>
            <p:nvPr/>
          </p:nvSpPr>
          <p:spPr>
            <a:xfrm rot="18861538">
              <a:off x="6927228" y="7711914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 rot="18861538">
              <a:off x="7142741" y="7709503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 rot="18861538">
              <a:off x="7358254" y="7707092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 rot="18861538">
              <a:off x="7573766" y="7712631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 rot="18861538">
              <a:off x="7789279" y="7710220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 rot="18861538">
              <a:off x="8004792" y="7715760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 rot="18861538">
              <a:off x="8220304" y="7713348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 rot="18861538">
              <a:off x="8435817" y="7710937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 rot="18861538">
              <a:off x="8651330" y="7708526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 rot="18861538">
              <a:off x="8866842" y="7714065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 rot="18861538">
              <a:off x="9082355" y="7711654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 rot="18861538">
              <a:off x="9297868" y="7709243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 rot="18861538">
              <a:off x="6927228" y="7557528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 rot="18861538">
              <a:off x="7142741" y="7555117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 rot="18861538">
              <a:off x="7358254" y="7552706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 rot="18861538">
              <a:off x="7573766" y="7558245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 rot="18861538">
              <a:off x="7789279" y="7555834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 rot="18861538">
              <a:off x="8004792" y="7561374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 rot="18861538">
              <a:off x="8220304" y="7558962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 rot="18861538">
              <a:off x="8435817" y="7556551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 rot="18861538">
              <a:off x="8651330" y="7554140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 rot="18861538">
              <a:off x="8866842" y="7559679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 rot="18861538">
              <a:off x="9082355" y="7557268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 rot="18861538">
              <a:off x="9297868" y="7554857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 rot="18861538">
              <a:off x="9508851" y="7711914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 rot="18861538">
              <a:off x="9724364" y="7709503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 rot="18861538">
              <a:off x="9939877" y="7707092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 rot="18861538">
              <a:off x="10155389" y="7712631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 rot="18861538">
              <a:off x="10370902" y="7710220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 rot="18861538">
              <a:off x="10586415" y="7715760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 rot="18861538">
              <a:off x="10801927" y="7713348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 rot="18861538">
              <a:off x="11017440" y="7710937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 rot="18861538">
              <a:off x="11232953" y="7708526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 rot="18861538">
              <a:off x="11448465" y="7714065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 rot="18861538">
              <a:off x="11663978" y="7711654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 rot="18861538">
              <a:off x="11879491" y="7709243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 rot="18861538">
              <a:off x="9508851" y="7557528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 rot="18861538">
              <a:off x="9724364" y="7555117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 rot="18861538">
              <a:off x="9939877" y="7552706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 rot="18861538">
              <a:off x="10155389" y="7558245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 rot="18861538">
              <a:off x="10370902" y="7555834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 rot="18861538">
              <a:off x="10586415" y="7561374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 rot="18861538">
              <a:off x="10801927" y="7558962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 rot="18861538">
              <a:off x="11017440" y="7556551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 rot="18861538">
              <a:off x="11232953" y="7554140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 rot="18861538">
              <a:off x="11448465" y="7559679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 rot="18861538">
              <a:off x="11663978" y="7557268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 rot="18861538">
              <a:off x="11879491" y="7554857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69" name="Rectangle 27">
            <a:extLst>
              <a:ext uri="{FF2B5EF4-FFF2-40B4-BE49-F238E27FC236}">
                <a16:creationId xmlns:a16="http://schemas.microsoft.com/office/drawing/2014/main" id="{7377D824-D316-82DA-8624-FD668FC12399}"/>
              </a:ext>
            </a:extLst>
          </p:cNvPr>
          <p:cNvSpPr>
            <a:spLocks/>
          </p:cNvSpPr>
          <p:nvPr/>
        </p:nvSpPr>
        <p:spPr bwMode="auto">
          <a:xfrm>
            <a:off x="383557" y="3429000"/>
            <a:ext cx="7072559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l-GR" sz="3200" b="1" dirty="0"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ΕΝΑΡΜΟΝΙΣΗ ΤΟΥ ΠΕΡΙΦΕΡΕΙΑΚΟΥ ΣΧΕΔΙΑΣΜΟΥ ΔΙΑΧΕΙΡΙΣΗΣ ΣΤΕΡΕΩΝ ΑΠΟΒΛΗΤΩΝ ΚΡΗΤΗΣ</a:t>
            </a:r>
          </a:p>
          <a:p>
            <a:r>
              <a:rPr lang="el-GR" sz="3200" b="1" dirty="0"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ΜΕ ΤΟ ΝΕΟ ΕΘΝΙΚΟ ΣΧΕΔΙΟ</a:t>
            </a:r>
            <a:endParaRPr lang="en-US" sz="3200" b="1" dirty="0">
              <a:latin typeface="PF DinDisplay Pro" panose="02000506030000020004" pitchFamily="2" charset="0"/>
              <a:ea typeface="Lato Black" charset="0"/>
              <a:cs typeface="Lato Black" charset="0"/>
              <a:sym typeface="Bebas Neue" charset="0"/>
            </a:endParaRP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3597B41E-71E5-FD42-5784-789804388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133" y="5598622"/>
            <a:ext cx="2679528" cy="12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096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067B568-E819-43F1-98D1-7E3F6370F68E}"/>
              </a:ext>
            </a:extLst>
          </p:cNvPr>
          <p:cNvSpPr/>
          <p:nvPr/>
        </p:nvSpPr>
        <p:spPr>
          <a:xfrm>
            <a:off x="-28215" y="0"/>
            <a:ext cx="12220215" cy="1437699"/>
          </a:xfrm>
          <a:prstGeom prst="rect">
            <a:avLst/>
          </a:prstGeom>
          <a:solidFill>
            <a:srgbClr val="008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8" name="Rectangle 27"/>
          <p:cNvSpPr>
            <a:spLocks/>
          </p:cNvSpPr>
          <p:nvPr/>
        </p:nvSpPr>
        <p:spPr bwMode="auto">
          <a:xfrm>
            <a:off x="1973206" y="346521"/>
            <a:ext cx="821737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l-GR" sz="35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Ποιοτική σύσταση των ΑΣΑ (ΒΕΑΣ)</a:t>
            </a:r>
            <a:endParaRPr lang="en-US" sz="3500" b="1" dirty="0">
              <a:solidFill>
                <a:schemeClr val="bg1"/>
              </a:solidFill>
              <a:latin typeface="PF DinDisplay Pro" panose="02000506030000020004" pitchFamily="2" charset="0"/>
              <a:ea typeface="Lato Black" charset="0"/>
              <a:cs typeface="Lato Black" charset="0"/>
              <a:sym typeface="Bebas Neue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896027" y="995171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30" name="Oval 29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31" name="Oval 30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38" name="Oval 37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</p:grpSp>
      <p:pic>
        <p:nvPicPr>
          <p:cNvPr id="13" name="Picture 13" descr="Logo&#10;&#10;Description automatically generated">
            <a:extLst>
              <a:ext uri="{FF2B5EF4-FFF2-40B4-BE49-F238E27FC236}">
                <a16:creationId xmlns:a16="http://schemas.microsoft.com/office/drawing/2014/main" id="{551A48BC-3F35-395E-09CA-66DA011437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2753" flipH="1">
            <a:off x="10125761" y="5089111"/>
            <a:ext cx="1954162" cy="1954162"/>
          </a:xfrm>
          <a:prstGeom prst="rect">
            <a:avLst/>
          </a:prstGeom>
        </p:spPr>
      </p:pic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98B2210D-78AE-AD85-5364-56530D240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12203"/>
              </p:ext>
            </p:extLst>
          </p:nvPr>
        </p:nvGraphicFramePr>
        <p:xfrm>
          <a:off x="3332062" y="1939732"/>
          <a:ext cx="4462484" cy="2348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7695">
                  <a:extLst>
                    <a:ext uri="{9D8B030D-6E8A-4147-A177-3AD203B41FA5}">
                      <a16:colId xmlns:a16="http://schemas.microsoft.com/office/drawing/2014/main" val="284373103"/>
                    </a:ext>
                  </a:extLst>
                </a:gridCol>
                <a:gridCol w="1704789">
                  <a:extLst>
                    <a:ext uri="{9D8B030D-6E8A-4147-A177-3AD203B41FA5}">
                      <a16:colId xmlns:a16="http://schemas.microsoft.com/office/drawing/2014/main" val="876438978"/>
                    </a:ext>
                  </a:extLst>
                </a:gridCol>
              </a:tblGrid>
              <a:tr h="4298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Σύσταση ΒΕΑΣ</a:t>
                      </a:r>
                      <a:endParaRPr lang="el-GR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%</a:t>
                      </a:r>
                      <a:endParaRPr lang="el-GR" sz="160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38485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Χαρτί/Χαρτόνι</a:t>
                      </a:r>
                      <a:endParaRPr lang="el-GR" sz="160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 b="1" kern="1200" dirty="0">
                          <a:solidFill>
                            <a:schemeClr val="tx1"/>
                          </a:solidFill>
                          <a:effectLst/>
                          <a:latin typeface="PF DinDisplay Pro" panose="02000506030000020004"/>
                          <a:cs typeface="Calibri" panose="020F0502020204030204" pitchFamily="34" charset="0"/>
                        </a:rPr>
                        <a:t>62,08%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3934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Πλαστικό</a:t>
                      </a:r>
                      <a:endParaRPr lang="el-GR" sz="160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 b="1" kern="1200" dirty="0">
                          <a:solidFill>
                            <a:schemeClr val="tx1"/>
                          </a:solidFill>
                          <a:effectLst/>
                          <a:latin typeface="PF DinDisplay Pro" panose="02000506030000020004"/>
                          <a:cs typeface="Calibri" panose="020F0502020204030204" pitchFamily="34" charset="0"/>
                        </a:rPr>
                        <a:t>11,16%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6253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Μέταλλα Fe</a:t>
                      </a:r>
                      <a:endParaRPr lang="el-GR" sz="160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 b="1" kern="1200" dirty="0">
                          <a:solidFill>
                            <a:schemeClr val="tx1"/>
                          </a:solidFill>
                          <a:effectLst/>
                          <a:latin typeface="PF DinDisplay Pro" panose="02000506030000020004"/>
                          <a:cs typeface="Calibri" panose="020F0502020204030204" pitchFamily="34" charset="0"/>
                        </a:rPr>
                        <a:t>12,22%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2121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Μέταλλα Al</a:t>
                      </a:r>
                      <a:endParaRPr lang="el-GR" sz="160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 b="1" kern="1200" dirty="0">
                          <a:solidFill>
                            <a:schemeClr val="tx1"/>
                          </a:solidFill>
                          <a:effectLst/>
                          <a:latin typeface="PF DinDisplay Pro" panose="02000506030000020004"/>
                          <a:cs typeface="Calibri" panose="020F0502020204030204" pitchFamily="34" charset="0"/>
                        </a:rPr>
                        <a:t>2,87%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5577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Γυαλί</a:t>
                      </a:r>
                      <a:endParaRPr lang="el-GR" sz="160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 b="1" kern="1200" dirty="0">
                          <a:solidFill>
                            <a:schemeClr val="tx1"/>
                          </a:solidFill>
                          <a:effectLst/>
                          <a:latin typeface="PF DinDisplay Pro" panose="02000506030000020004"/>
                          <a:cs typeface="Calibri" panose="020F0502020204030204" pitchFamily="34" charset="0"/>
                        </a:rPr>
                        <a:t>3,26%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9191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Ξύλο</a:t>
                      </a:r>
                      <a:endParaRPr lang="el-GR" sz="1600" dirty="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PF DinDisplay Pro" panose="02000506030000020004"/>
                          <a:ea typeface="+mn-ea"/>
                          <a:cs typeface="Calibri" panose="020F0502020204030204" pitchFamily="34" charset="0"/>
                        </a:rPr>
                        <a:t> 8,42%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257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70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067B568-E819-43F1-98D1-7E3F6370F68E}"/>
              </a:ext>
            </a:extLst>
          </p:cNvPr>
          <p:cNvSpPr/>
          <p:nvPr/>
        </p:nvSpPr>
        <p:spPr>
          <a:xfrm>
            <a:off x="-28215" y="0"/>
            <a:ext cx="12220215" cy="1437699"/>
          </a:xfrm>
          <a:prstGeom prst="rect">
            <a:avLst/>
          </a:prstGeom>
          <a:solidFill>
            <a:srgbClr val="008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896027" y="995171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30" name="Oval 29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31" name="Oval 30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38" name="Oval 37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</p:grpSp>
      <p:pic>
        <p:nvPicPr>
          <p:cNvPr id="13" name="Picture 13" descr="Logo&#10;&#10;Description automatically generated">
            <a:extLst>
              <a:ext uri="{FF2B5EF4-FFF2-40B4-BE49-F238E27FC236}">
                <a16:creationId xmlns:a16="http://schemas.microsoft.com/office/drawing/2014/main" id="{551A48BC-3F35-395E-09CA-66DA011437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2753" flipH="1">
            <a:off x="10125761" y="5089111"/>
            <a:ext cx="1954162" cy="1954162"/>
          </a:xfrm>
          <a:prstGeom prst="rect">
            <a:avLst/>
          </a:prstGeom>
        </p:spPr>
      </p:pic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816F85ED-F5A7-6422-EB4C-F296F4831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731996"/>
              </p:ext>
            </p:extLst>
          </p:nvPr>
        </p:nvGraphicFramePr>
        <p:xfrm>
          <a:off x="733452" y="2000536"/>
          <a:ext cx="10515600" cy="2961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5331">
                  <a:extLst>
                    <a:ext uri="{9D8B030D-6E8A-4147-A177-3AD203B41FA5}">
                      <a16:colId xmlns:a16="http://schemas.microsoft.com/office/drawing/2014/main" val="4256571855"/>
                    </a:ext>
                  </a:extLst>
                </a:gridCol>
                <a:gridCol w="2572116">
                  <a:extLst>
                    <a:ext uri="{9D8B030D-6E8A-4147-A177-3AD203B41FA5}">
                      <a16:colId xmlns:a16="http://schemas.microsoft.com/office/drawing/2014/main" val="1523161305"/>
                    </a:ext>
                  </a:extLst>
                </a:gridCol>
                <a:gridCol w="2035820">
                  <a:extLst>
                    <a:ext uri="{9D8B030D-6E8A-4147-A177-3AD203B41FA5}">
                      <a16:colId xmlns:a16="http://schemas.microsoft.com/office/drawing/2014/main" val="914649404"/>
                    </a:ext>
                  </a:extLst>
                </a:gridCol>
                <a:gridCol w="1842333">
                  <a:extLst>
                    <a:ext uri="{9D8B030D-6E8A-4147-A177-3AD203B41FA5}">
                      <a16:colId xmlns:a16="http://schemas.microsoft.com/office/drawing/2014/main" val="207117383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ΠΕΡΙΦΕΡΕΙΑ </a:t>
                      </a:r>
                      <a:r>
                        <a:rPr lang="el-GR" sz="1600">
                          <a:effectLst/>
                        </a:rPr>
                        <a:t>ΚΡΗΤΗΣ</a:t>
                      </a:r>
                      <a:endParaRPr lang="el-GR" sz="160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r>
                        <a:rPr lang="el-GR" sz="1600">
                          <a:effectLst/>
                        </a:rPr>
                        <a:t>19</a:t>
                      </a:r>
                      <a:endParaRPr lang="el-GR" sz="160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2025</a:t>
                      </a:r>
                      <a:endParaRPr lang="el-GR" sz="160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2030</a:t>
                      </a:r>
                      <a:endParaRPr lang="el-GR" sz="160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124190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ΜΟΝΙΜΟΣ ΠΛΗΘΥΣΜΟΣ </a:t>
                      </a:r>
                      <a:endParaRPr lang="el-GR" sz="160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634.930</a:t>
                      </a:r>
                      <a:endParaRPr lang="el-GR" sz="160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642.253</a:t>
                      </a:r>
                      <a:endParaRPr lang="el-GR" sz="160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648.190</a:t>
                      </a:r>
                      <a:endParaRPr lang="el-GR" sz="160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3833900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>
                          <a:effectLst/>
                        </a:rPr>
                        <a:t>ΑΣΑ ΜΟΝΙΜΟΥ ΠΛΗΘΥΣΜΟΥ (</a:t>
                      </a:r>
                      <a:r>
                        <a:rPr lang="en-US" sz="1600">
                          <a:effectLst/>
                        </a:rPr>
                        <a:t>kg</a:t>
                      </a:r>
                      <a:r>
                        <a:rPr lang="el-GR" sz="1600">
                          <a:effectLst/>
                        </a:rPr>
                        <a:t>/</a:t>
                      </a:r>
                      <a:r>
                        <a:rPr lang="en-US" sz="1600">
                          <a:effectLst/>
                        </a:rPr>
                        <a:t>ca</a:t>
                      </a:r>
                      <a:r>
                        <a:rPr lang="el-GR" sz="1600">
                          <a:effectLst/>
                        </a:rPr>
                        <a:t>/έτος) </a:t>
                      </a:r>
                      <a:endParaRPr lang="el-GR" sz="160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 b="1" dirty="0">
                          <a:effectLst/>
                        </a:rPr>
                        <a:t>595,03</a:t>
                      </a:r>
                      <a:endParaRPr lang="el-GR" sz="1600" b="1" dirty="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 b="1" dirty="0">
                          <a:effectLst/>
                        </a:rPr>
                        <a:t>577,18</a:t>
                      </a:r>
                      <a:endParaRPr lang="el-GR" sz="1600" b="1" dirty="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 b="1" dirty="0">
                          <a:effectLst/>
                        </a:rPr>
                        <a:t>559,33</a:t>
                      </a:r>
                      <a:endParaRPr lang="el-GR" sz="1600" b="1" dirty="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362583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>
                          <a:effectLst/>
                        </a:rPr>
                        <a:t>ΑΣΑ ΜΟΝΙΜΟΥ ΠΛΗΘΥΣΜΟΥ (</a:t>
                      </a:r>
                      <a:r>
                        <a:rPr lang="en-US" sz="1600">
                          <a:effectLst/>
                        </a:rPr>
                        <a:t>t</a:t>
                      </a:r>
                      <a:r>
                        <a:rPr lang="el-GR" sz="1600">
                          <a:effectLst/>
                        </a:rPr>
                        <a:t>/έτος) </a:t>
                      </a:r>
                      <a:endParaRPr lang="el-GR" sz="160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377</a:t>
                      </a:r>
                      <a:r>
                        <a:rPr lang="el-GR" sz="1600">
                          <a:effectLst/>
                        </a:rPr>
                        <a:t>.</a:t>
                      </a:r>
                      <a:r>
                        <a:rPr lang="en-US" sz="1600">
                          <a:effectLst/>
                        </a:rPr>
                        <a:t>804</a:t>
                      </a:r>
                      <a:endParaRPr lang="el-GR" sz="160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370</a:t>
                      </a:r>
                      <a:r>
                        <a:rPr lang="el-GR" sz="1600">
                          <a:effectLst/>
                        </a:rPr>
                        <a:t>.</a:t>
                      </a:r>
                      <a:r>
                        <a:rPr lang="en-US" sz="1600">
                          <a:effectLst/>
                        </a:rPr>
                        <a:t>696</a:t>
                      </a:r>
                      <a:endParaRPr lang="el-GR" sz="160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362</a:t>
                      </a:r>
                      <a:r>
                        <a:rPr lang="el-GR" sz="1600">
                          <a:effectLst/>
                        </a:rPr>
                        <a:t>.</a:t>
                      </a:r>
                      <a:r>
                        <a:rPr lang="en-US" sz="1600">
                          <a:effectLst/>
                        </a:rPr>
                        <a:t>552</a:t>
                      </a:r>
                      <a:endParaRPr lang="el-GR" sz="160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7695080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>
                          <a:effectLst/>
                        </a:rPr>
                        <a:t>ΕΠΟΧΙΚΟΣ ΠΛΗΘΥΣΜΟΣ (διανυκτερεύσεις)</a:t>
                      </a:r>
                      <a:endParaRPr lang="el-GR" sz="160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27.962.541</a:t>
                      </a:r>
                      <a:endParaRPr lang="el-GR" sz="160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>
                          <a:effectLst/>
                        </a:rPr>
                        <a:t>37.762.332</a:t>
                      </a:r>
                      <a:endParaRPr lang="el-GR" sz="160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>
                          <a:effectLst/>
                        </a:rPr>
                        <a:t>45.484.361</a:t>
                      </a:r>
                      <a:endParaRPr lang="el-GR" sz="160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0888089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>
                          <a:effectLst/>
                        </a:rPr>
                        <a:t>ΑΣΑ ΕΠΟΧΙΚΟΥ ΠΛΗΘΥΣΜΟΥ (</a:t>
                      </a:r>
                      <a:r>
                        <a:rPr lang="en-US" sz="1600">
                          <a:effectLst/>
                        </a:rPr>
                        <a:t>kg</a:t>
                      </a:r>
                      <a:r>
                        <a:rPr lang="el-GR" sz="1600">
                          <a:effectLst/>
                        </a:rPr>
                        <a:t>/</a:t>
                      </a:r>
                      <a:r>
                        <a:rPr lang="en-US" sz="1600">
                          <a:effectLst/>
                        </a:rPr>
                        <a:t>ca</a:t>
                      </a:r>
                      <a:r>
                        <a:rPr lang="el-GR" sz="1600">
                          <a:effectLst/>
                        </a:rPr>
                        <a:t>/</a:t>
                      </a:r>
                      <a:r>
                        <a:rPr lang="en-US" sz="1600">
                          <a:effectLst/>
                        </a:rPr>
                        <a:t>day</a:t>
                      </a:r>
                      <a:r>
                        <a:rPr lang="el-GR" sz="1600">
                          <a:effectLst/>
                        </a:rPr>
                        <a:t>) </a:t>
                      </a:r>
                      <a:endParaRPr lang="el-GR" sz="160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 b="1" dirty="0">
                          <a:effectLst/>
                        </a:rPr>
                        <a:t>1,8</a:t>
                      </a:r>
                      <a:endParaRPr lang="el-GR" sz="1600" b="1" dirty="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 b="1" dirty="0">
                          <a:effectLst/>
                        </a:rPr>
                        <a:t>1,75</a:t>
                      </a:r>
                      <a:endParaRPr lang="el-GR" sz="1600" b="1" dirty="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 b="1" dirty="0">
                          <a:effectLst/>
                        </a:rPr>
                        <a:t>1,69</a:t>
                      </a:r>
                      <a:endParaRPr lang="el-GR" sz="1600" b="1" dirty="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203971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>
                          <a:effectLst/>
                        </a:rPr>
                        <a:t>ΑΣΑ ΕΠΟΧΙΚΟΥ ΠΛΗΘΥΣΜΟΥ (</a:t>
                      </a:r>
                      <a:r>
                        <a:rPr lang="en-US" sz="1600">
                          <a:effectLst/>
                        </a:rPr>
                        <a:t>t</a:t>
                      </a:r>
                      <a:r>
                        <a:rPr lang="el-GR" sz="1600">
                          <a:effectLst/>
                        </a:rPr>
                        <a:t>/έτος) </a:t>
                      </a:r>
                      <a:endParaRPr lang="el-GR" sz="160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r>
                        <a:rPr lang="el-GR" sz="1600">
                          <a:effectLst/>
                        </a:rPr>
                        <a:t>.</a:t>
                      </a:r>
                      <a:r>
                        <a:rPr lang="en-US" sz="1600">
                          <a:effectLst/>
                        </a:rPr>
                        <a:t>333</a:t>
                      </a:r>
                      <a:endParaRPr lang="el-GR" sz="160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65</a:t>
                      </a:r>
                      <a:r>
                        <a:rPr lang="el-GR" sz="1600">
                          <a:effectLst/>
                        </a:rPr>
                        <a:t>.</a:t>
                      </a:r>
                      <a:r>
                        <a:rPr lang="en-US" sz="1600">
                          <a:effectLst/>
                        </a:rPr>
                        <a:t>933</a:t>
                      </a:r>
                      <a:endParaRPr lang="el-GR" sz="160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76</a:t>
                      </a:r>
                      <a:r>
                        <a:rPr lang="el-GR" sz="1600">
                          <a:effectLst/>
                        </a:rPr>
                        <a:t>.</a:t>
                      </a:r>
                      <a:r>
                        <a:rPr lang="en-US" sz="1600">
                          <a:effectLst/>
                        </a:rPr>
                        <a:t>960</a:t>
                      </a:r>
                      <a:endParaRPr lang="el-GR" sz="160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2758057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>
                          <a:effectLst/>
                        </a:rPr>
                        <a:t>ΣΥΝΟΛΙΚΑ </a:t>
                      </a:r>
                      <a:r>
                        <a:rPr lang="en-US" sz="1600">
                          <a:effectLst/>
                        </a:rPr>
                        <a:t>OIKIAKA</a:t>
                      </a:r>
                      <a:r>
                        <a:rPr lang="el-GR" sz="1600">
                          <a:effectLst/>
                        </a:rPr>
                        <a:t> ΑΣΑ (</a:t>
                      </a:r>
                      <a:r>
                        <a:rPr lang="en-US" sz="1600">
                          <a:effectLst/>
                        </a:rPr>
                        <a:t>t</a:t>
                      </a:r>
                      <a:r>
                        <a:rPr lang="el-GR" sz="1600">
                          <a:effectLst/>
                        </a:rPr>
                        <a:t>/έτος) </a:t>
                      </a:r>
                      <a:endParaRPr lang="el-GR" sz="160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>
                          <a:effectLst/>
                        </a:rPr>
                        <a:t>428.136</a:t>
                      </a:r>
                      <a:endParaRPr lang="el-GR" sz="160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>
                          <a:effectLst/>
                        </a:rPr>
                        <a:t>436.629</a:t>
                      </a:r>
                      <a:endParaRPr lang="el-GR" sz="160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>
                          <a:effectLst/>
                        </a:rPr>
                        <a:t>439.512</a:t>
                      </a:r>
                      <a:endParaRPr lang="el-GR" sz="160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8382603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BEA</a:t>
                      </a:r>
                      <a:r>
                        <a:rPr lang="el-GR" sz="1600">
                          <a:effectLst/>
                        </a:rPr>
                        <a:t>Σ (</a:t>
                      </a:r>
                      <a:r>
                        <a:rPr lang="en-US" sz="1600">
                          <a:effectLst/>
                        </a:rPr>
                        <a:t>t</a:t>
                      </a:r>
                      <a:r>
                        <a:rPr lang="el-GR" sz="1600">
                          <a:effectLst/>
                        </a:rPr>
                        <a:t>/έτος)</a:t>
                      </a:r>
                      <a:endParaRPr lang="el-GR" sz="160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>
                          <a:effectLst/>
                        </a:rPr>
                        <a:t>34.514</a:t>
                      </a:r>
                      <a:endParaRPr lang="el-GR" sz="160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>
                          <a:effectLst/>
                        </a:rPr>
                        <a:t>34.514</a:t>
                      </a:r>
                      <a:endParaRPr lang="el-GR" sz="160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>
                          <a:effectLst/>
                        </a:rPr>
                        <a:t>34.514</a:t>
                      </a:r>
                      <a:endParaRPr lang="el-GR" sz="160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17021637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>
                          <a:effectLst/>
                        </a:rPr>
                        <a:t>ΣΥΝΟΛΙΚΑ ΠΑΡΑΓΟΜΕΝΑ ΑΣΑ (</a:t>
                      </a:r>
                      <a:r>
                        <a:rPr lang="en-US" sz="1600">
                          <a:effectLst/>
                        </a:rPr>
                        <a:t>t</a:t>
                      </a:r>
                      <a:r>
                        <a:rPr lang="el-GR" sz="1600">
                          <a:effectLst/>
                        </a:rPr>
                        <a:t>/έτος):</a:t>
                      </a:r>
                      <a:endParaRPr lang="el-GR" sz="160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 b="1" dirty="0">
                          <a:effectLst/>
                        </a:rPr>
                        <a:t>462.650</a:t>
                      </a:r>
                      <a:endParaRPr lang="el-GR" sz="1600" b="1" dirty="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 b="1" dirty="0">
                          <a:effectLst/>
                        </a:rPr>
                        <a:t>471.143</a:t>
                      </a:r>
                      <a:endParaRPr lang="el-GR" sz="1600" b="1" dirty="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 b="1" dirty="0">
                          <a:effectLst/>
                        </a:rPr>
                        <a:t>474.026</a:t>
                      </a:r>
                      <a:endParaRPr lang="el-GR" sz="1600" b="1" dirty="0"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7138159"/>
                  </a:ext>
                </a:extLst>
              </a:tr>
            </a:tbl>
          </a:graphicData>
        </a:graphic>
      </p:graphicFrame>
      <p:sp>
        <p:nvSpPr>
          <p:cNvPr id="4" name="Rectangle 27">
            <a:extLst>
              <a:ext uri="{FF2B5EF4-FFF2-40B4-BE49-F238E27FC236}">
                <a16:creationId xmlns:a16="http://schemas.microsoft.com/office/drawing/2014/main" id="{938C1CAA-F951-4E93-044D-C8C3E75FC6A9}"/>
              </a:ext>
            </a:extLst>
          </p:cNvPr>
          <p:cNvSpPr>
            <a:spLocks/>
          </p:cNvSpPr>
          <p:nvPr/>
        </p:nvSpPr>
        <p:spPr bwMode="auto">
          <a:xfrm>
            <a:off x="2001421" y="396091"/>
            <a:ext cx="821737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l-GR" sz="25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Πρόβλεψη μελλοντικής παραγωγής </a:t>
            </a:r>
            <a:endParaRPr lang="en-US" sz="2500" b="1" dirty="0">
              <a:solidFill>
                <a:schemeClr val="bg1"/>
              </a:solidFill>
              <a:latin typeface="PF DinDisplay Pro" panose="02000506030000020004" pitchFamily="2" charset="0"/>
              <a:ea typeface="Lato Black" charset="0"/>
              <a:cs typeface="Lato Black" charset="0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08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Businessman hand protecting with increasing arrow and dartboard for setup business objective target and goal concept Premium Photo">
            <a:extLst>
              <a:ext uri="{FF2B5EF4-FFF2-40B4-BE49-F238E27FC236}">
                <a16:creationId xmlns:a16="http://schemas.microsoft.com/office/drawing/2014/main" id="{BABE93FF-6B92-486C-BAB7-D655CBF34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13" y="0"/>
            <a:ext cx="122202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C42972-B9C4-4872-8FFD-49A246B2C269}"/>
              </a:ext>
            </a:extLst>
          </p:cNvPr>
          <p:cNvSpPr/>
          <p:nvPr/>
        </p:nvSpPr>
        <p:spPr>
          <a:xfrm>
            <a:off x="0" y="-19050"/>
            <a:ext cx="12220215" cy="6858000"/>
          </a:xfrm>
          <a:prstGeom prst="rect">
            <a:avLst/>
          </a:prstGeom>
          <a:solidFill>
            <a:srgbClr val="00878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33394E-951D-E239-BE76-818E15570114}"/>
              </a:ext>
            </a:extLst>
          </p:cNvPr>
          <p:cNvSpPr txBox="1"/>
          <p:nvPr/>
        </p:nvSpPr>
        <p:spPr>
          <a:xfrm>
            <a:off x="1131734" y="3057548"/>
            <a:ext cx="9900320" cy="236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err="1">
                <a:solidFill>
                  <a:schemeClr val="bg1"/>
                </a:solidFill>
                <a:latin typeface="PF DinDisplay Pro" panose="02000506030000020004" pitchFamily="2" charset="0"/>
                <a:ea typeface="Lato" charset="0"/>
                <a:cs typeface="Lato" charset="0"/>
              </a:rPr>
              <a:t>Επικαιροποιημένοι</a:t>
            </a:r>
            <a:r>
              <a:rPr lang="el-GR" sz="4000" b="1" dirty="0">
                <a:solidFill>
                  <a:schemeClr val="bg1"/>
                </a:solidFill>
                <a:latin typeface="PF DinDisplay Pro" panose="02000506030000020004" pitchFamily="2" charset="0"/>
                <a:ea typeface="Lato" charset="0"/>
                <a:cs typeface="Lato" charset="0"/>
              </a:rPr>
              <a:t> στόχοι του ΠΕΣΔΑΚ &amp; </a:t>
            </a:r>
          </a:p>
          <a:p>
            <a:pPr algn="ctr"/>
            <a:r>
              <a:rPr lang="el-GR" sz="4000" b="1" dirty="0">
                <a:solidFill>
                  <a:schemeClr val="bg1"/>
                </a:solidFill>
                <a:latin typeface="PF DinDisplay Pro" panose="02000506030000020004" pitchFamily="2" charset="0"/>
                <a:ea typeface="Lato" charset="0"/>
                <a:cs typeface="Lato" charset="0"/>
              </a:rPr>
              <a:t>Ισοζύγιο διαχείρισης</a:t>
            </a:r>
            <a:endParaRPr lang="el-GR" sz="4000" b="1" dirty="0">
              <a:solidFill>
                <a:schemeClr val="bg1">
                  <a:lumMod val="95000"/>
                </a:schemeClr>
              </a:solidFill>
              <a:latin typeface="PF DinDisplay Pro" panose="02000506030000020004" pitchFamily="2" charset="0"/>
              <a:ea typeface="Lato Black" charset="0"/>
              <a:cs typeface="Lato Black" charset="0"/>
            </a:endParaRPr>
          </a:p>
          <a:p>
            <a:pPr algn="ctr"/>
            <a:endParaRPr lang="en-US" sz="6750" b="1" dirty="0">
              <a:solidFill>
                <a:schemeClr val="bg1"/>
              </a:solidFill>
              <a:latin typeface="PF DinDisplay Pro" panose="02000506030000020004" pitchFamily="2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88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9">
            <a:extLst>
              <a:ext uri="{FF2B5EF4-FFF2-40B4-BE49-F238E27FC236}">
                <a16:creationId xmlns:a16="http://schemas.microsoft.com/office/drawing/2014/main" id="{7D185DA1-B500-A89B-0A28-27FC67C3F0C2}"/>
              </a:ext>
            </a:extLst>
          </p:cNvPr>
          <p:cNvSpPr>
            <a:spLocks/>
          </p:cNvSpPr>
          <p:nvPr/>
        </p:nvSpPr>
        <p:spPr bwMode="auto">
          <a:xfrm>
            <a:off x="3286657" y="2125127"/>
            <a:ext cx="1561693" cy="1361196"/>
          </a:xfrm>
          <a:prstGeom prst="ellipse">
            <a:avLst/>
          </a:prstGeom>
          <a:solidFill>
            <a:schemeClr val="tx1">
              <a:lumMod val="75000"/>
            </a:schemeClr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900" dirty="0">
              <a:latin typeface="Tahoma" panose="020B0604030504040204" pitchFamily="34" charset="0"/>
            </a:endParaRPr>
          </a:p>
        </p:txBody>
      </p:sp>
      <p:sp>
        <p:nvSpPr>
          <p:cNvPr id="43" name="Oval 11">
            <a:extLst>
              <a:ext uri="{FF2B5EF4-FFF2-40B4-BE49-F238E27FC236}">
                <a16:creationId xmlns:a16="http://schemas.microsoft.com/office/drawing/2014/main" id="{76356235-D568-9ECA-6D72-1FE7D1AE878C}"/>
              </a:ext>
            </a:extLst>
          </p:cNvPr>
          <p:cNvSpPr>
            <a:spLocks/>
          </p:cNvSpPr>
          <p:nvPr/>
        </p:nvSpPr>
        <p:spPr bwMode="auto">
          <a:xfrm>
            <a:off x="9532919" y="2040741"/>
            <a:ext cx="1561693" cy="145218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900" dirty="0">
              <a:latin typeface="Tahoma" panose="020B0604030504040204" pitchFamily="34" charset="0"/>
            </a:endParaRPr>
          </a:p>
        </p:txBody>
      </p:sp>
      <p:sp>
        <p:nvSpPr>
          <p:cNvPr id="44" name="Oval 16">
            <a:extLst>
              <a:ext uri="{FF2B5EF4-FFF2-40B4-BE49-F238E27FC236}">
                <a16:creationId xmlns:a16="http://schemas.microsoft.com/office/drawing/2014/main" id="{D31D8920-AB1A-24FB-F74B-51D88E83C99C}"/>
              </a:ext>
            </a:extLst>
          </p:cNvPr>
          <p:cNvSpPr>
            <a:spLocks/>
          </p:cNvSpPr>
          <p:nvPr/>
        </p:nvSpPr>
        <p:spPr bwMode="auto">
          <a:xfrm>
            <a:off x="6482257" y="2040741"/>
            <a:ext cx="1561693" cy="1379525"/>
          </a:xfrm>
          <a:prstGeom prst="ellipse">
            <a:avLst/>
          </a:prstGeom>
          <a:solidFill>
            <a:schemeClr val="bg2">
              <a:lumMod val="50000"/>
            </a:schemeClr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900" dirty="0">
              <a:latin typeface="Tahoma" panose="020B060403050404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03578" y="3785856"/>
            <a:ext cx="1614224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7"/>
              </a:lnSpc>
              <a:spcAft>
                <a:spcPts val="1600"/>
              </a:spcAft>
            </a:pPr>
            <a:r>
              <a:rPr lang="el-GR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Γενικοί Στόχοι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62509" y="4447122"/>
            <a:ext cx="201541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Πρόληψη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Κυκλική Οικονομία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Συστηματική παρακολούθηση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Ενημέρωση - Ευαισθητοποίηση</a:t>
            </a:r>
            <a:endParaRPr lang="el-GR" sz="1400" dirty="0">
              <a:latin typeface="Tahoma" panose="020B060403050404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952779" y="3707222"/>
            <a:ext cx="272931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l-GR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Διαλογή στην Πηγή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976632" y="4443515"/>
            <a:ext cx="2222480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Πλήρες δίκτυο </a:t>
            </a:r>
            <a:r>
              <a:rPr lang="el-GR" sz="1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ΒΑ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Χωριστή συλλογή ΑΥ σε επιμέρους ρεύματα &amp; ανάπτυξη/ επέκταση ΔσΠ (ΓΑ ΠΣ)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ΔσΠ για άλλα ρεύματα ΔΕΠ και μη (ΜΠΕΑ, ογκώδη, κλωστοϋφαντουργικά)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4139" y="3785856"/>
            <a:ext cx="2889137" cy="9429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867"/>
              </a:lnSpc>
              <a:spcAft>
                <a:spcPts val="1600"/>
              </a:spcAft>
            </a:pPr>
            <a:r>
              <a:rPr lang="el-GR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Επαναχρησιμοποίηση – Ανακύκλωση</a:t>
            </a:r>
          </a:p>
          <a:p>
            <a:pPr algn="ctr">
              <a:lnSpc>
                <a:spcPts val="1867"/>
              </a:lnSpc>
              <a:spcAft>
                <a:spcPts val="1600"/>
              </a:spcAft>
            </a:pPr>
            <a:endParaRPr lang="en-US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998790" y="4375602"/>
            <a:ext cx="2889136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Επαναχρησιμοποίηση &amp; ανακύκλωση </a:t>
            </a:r>
            <a:r>
              <a:rPr lang="el-GR" sz="1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55% </a:t>
            </a:r>
            <a:r>
              <a:rPr lang="el-GR" sz="1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κ.β</a:t>
            </a:r>
            <a:r>
              <a:rPr lang="el-GR" sz="1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-2025, 60% </a:t>
            </a:r>
            <a:r>
              <a:rPr lang="el-GR" sz="1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κ.β</a:t>
            </a:r>
            <a:r>
              <a:rPr lang="el-GR" sz="1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.- 2030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Ανακύκλωση συσκευασιών </a:t>
            </a:r>
            <a:r>
              <a:rPr lang="el-GR" sz="1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65% </a:t>
            </a:r>
            <a:r>
              <a:rPr lang="el-GR" sz="1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κ.β</a:t>
            </a:r>
            <a:r>
              <a:rPr lang="el-GR" sz="1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2025 και  70% </a:t>
            </a:r>
            <a:r>
              <a:rPr lang="el-GR" sz="1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κ.β</a:t>
            </a:r>
            <a:r>
              <a:rPr lang="el-GR" sz="1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-2030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Δημιουργία υποδομών αποθήκευσης, εξευγενισμού, επεξεργασίας, ανακύκλωσης &amp; ανάκτησης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9242578" y="3809399"/>
            <a:ext cx="2633734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7"/>
              </a:lnSpc>
              <a:spcAft>
                <a:spcPts val="1600"/>
              </a:spcAft>
            </a:pPr>
            <a:r>
              <a:rPr lang="el-GR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Ελαχιστοποίηση ταφής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366262" y="4483324"/>
            <a:ext cx="2263229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Ταφή &lt;10% μέχρι το 2030 </a:t>
            </a:r>
            <a:r>
              <a:rPr lang="el-GR" sz="1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με ενεργειακή αξιοποίηση υπολειμμάτων και των δευτερογενών καυσίμων (σύμφωνα με μελέτη του ΥΠΕΝ)		</a:t>
            </a:r>
          </a:p>
        </p:txBody>
      </p:sp>
      <p:sp>
        <p:nvSpPr>
          <p:cNvPr id="100" name="Oval 99"/>
          <p:cNvSpPr/>
          <p:nvPr/>
        </p:nvSpPr>
        <p:spPr>
          <a:xfrm>
            <a:off x="649646" y="2125127"/>
            <a:ext cx="1561694" cy="1367798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Tahoma" panose="020B0604030504040204" pitchFamily="34" charset="0"/>
            </a:endParaRPr>
          </a:p>
        </p:txBody>
      </p:sp>
      <p:grpSp>
        <p:nvGrpSpPr>
          <p:cNvPr id="68" name="Group 24">
            <a:extLst>
              <a:ext uri="{FF2B5EF4-FFF2-40B4-BE49-F238E27FC236}">
                <a16:creationId xmlns:a16="http://schemas.microsoft.com/office/drawing/2014/main" id="{6D23EE83-E45B-4DD2-BC2E-3456AE0049C6}"/>
              </a:ext>
            </a:extLst>
          </p:cNvPr>
          <p:cNvGrpSpPr>
            <a:grpSpLocks noChangeAspect="1"/>
          </p:cNvGrpSpPr>
          <p:nvPr/>
        </p:nvGrpSpPr>
        <p:grpSpPr>
          <a:xfrm>
            <a:off x="988727" y="2399869"/>
            <a:ext cx="808961" cy="811711"/>
            <a:chOff x="1600773" y="3432059"/>
            <a:chExt cx="917567" cy="920686"/>
          </a:xfrm>
        </p:grpSpPr>
        <p:sp>
          <p:nvSpPr>
            <p:cNvPr id="69" name="Freeform 826">
              <a:extLst>
                <a:ext uri="{FF2B5EF4-FFF2-40B4-BE49-F238E27FC236}">
                  <a16:creationId xmlns:a16="http://schemas.microsoft.com/office/drawing/2014/main" id="{DA5328C2-ABCA-4558-A6BF-557E56E39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6175" y="3557469"/>
              <a:ext cx="669823" cy="666809"/>
            </a:xfrm>
            <a:custGeom>
              <a:avLst/>
              <a:gdLst>
                <a:gd name="T0" fmla="*/ 481 w 964"/>
                <a:gd name="T1" fmla="*/ 0 h 963"/>
                <a:gd name="T2" fmla="*/ 481 w 964"/>
                <a:gd name="T3" fmla="*/ 0 h 963"/>
                <a:gd name="T4" fmla="*/ 0 w 964"/>
                <a:gd name="T5" fmla="*/ 481 h 963"/>
                <a:gd name="T6" fmla="*/ 481 w 964"/>
                <a:gd name="T7" fmla="*/ 962 h 963"/>
                <a:gd name="T8" fmla="*/ 963 w 964"/>
                <a:gd name="T9" fmla="*/ 481 h 963"/>
                <a:gd name="T10" fmla="*/ 481 w 964"/>
                <a:gd name="T11" fmla="*/ 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4" h="963">
                  <a:moveTo>
                    <a:pt x="481" y="0"/>
                  </a:moveTo>
                  <a:lnTo>
                    <a:pt x="481" y="0"/>
                  </a:lnTo>
                  <a:cubicBezTo>
                    <a:pt x="210" y="0"/>
                    <a:pt x="0" y="221"/>
                    <a:pt x="0" y="481"/>
                  </a:cubicBezTo>
                  <a:cubicBezTo>
                    <a:pt x="0" y="752"/>
                    <a:pt x="210" y="962"/>
                    <a:pt x="481" y="962"/>
                  </a:cubicBezTo>
                  <a:cubicBezTo>
                    <a:pt x="741" y="962"/>
                    <a:pt x="963" y="752"/>
                    <a:pt x="963" y="481"/>
                  </a:cubicBezTo>
                  <a:cubicBezTo>
                    <a:pt x="963" y="221"/>
                    <a:pt x="741" y="0"/>
                    <a:pt x="481" y="0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70" name="Freeform 827">
              <a:extLst>
                <a:ext uri="{FF2B5EF4-FFF2-40B4-BE49-F238E27FC236}">
                  <a16:creationId xmlns:a16="http://schemas.microsoft.com/office/drawing/2014/main" id="{A7E35DA6-6E3B-4824-9623-226176CB9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4156" y="3765463"/>
              <a:ext cx="250802" cy="250818"/>
            </a:xfrm>
            <a:custGeom>
              <a:avLst/>
              <a:gdLst>
                <a:gd name="T0" fmla="*/ 180 w 361"/>
                <a:gd name="T1" fmla="*/ 360 h 361"/>
                <a:gd name="T2" fmla="*/ 180 w 361"/>
                <a:gd name="T3" fmla="*/ 360 h 361"/>
                <a:gd name="T4" fmla="*/ 0 w 361"/>
                <a:gd name="T5" fmla="*/ 180 h 361"/>
                <a:gd name="T6" fmla="*/ 180 w 361"/>
                <a:gd name="T7" fmla="*/ 0 h 361"/>
                <a:gd name="T8" fmla="*/ 360 w 361"/>
                <a:gd name="T9" fmla="*/ 180 h 361"/>
                <a:gd name="T10" fmla="*/ 180 w 361"/>
                <a:gd name="T11" fmla="*/ 36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1" h="361">
                  <a:moveTo>
                    <a:pt x="180" y="360"/>
                  </a:moveTo>
                  <a:lnTo>
                    <a:pt x="180" y="360"/>
                  </a:lnTo>
                  <a:cubicBezTo>
                    <a:pt x="80" y="360"/>
                    <a:pt x="0" y="280"/>
                    <a:pt x="0" y="180"/>
                  </a:cubicBezTo>
                  <a:cubicBezTo>
                    <a:pt x="0" y="80"/>
                    <a:pt x="80" y="0"/>
                    <a:pt x="180" y="0"/>
                  </a:cubicBezTo>
                  <a:cubicBezTo>
                    <a:pt x="281" y="0"/>
                    <a:pt x="360" y="80"/>
                    <a:pt x="360" y="180"/>
                  </a:cubicBezTo>
                  <a:cubicBezTo>
                    <a:pt x="360" y="280"/>
                    <a:pt x="281" y="360"/>
                    <a:pt x="180" y="360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71" name="Freeform 828">
              <a:extLst>
                <a:ext uri="{FF2B5EF4-FFF2-40B4-BE49-F238E27FC236}">
                  <a16:creationId xmlns:a16="http://schemas.microsoft.com/office/drawing/2014/main" id="{9C23168E-4363-4840-95EA-FBE2E66E8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556" y="4016282"/>
              <a:ext cx="3060" cy="336463"/>
            </a:xfrm>
            <a:custGeom>
              <a:avLst/>
              <a:gdLst>
                <a:gd name="T0" fmla="*/ 0 w 1"/>
                <a:gd name="T1" fmla="*/ 482 h 483"/>
                <a:gd name="T2" fmla="*/ 0 w 1"/>
                <a:gd name="T3" fmla="*/ 301 h 483"/>
                <a:gd name="T4" fmla="*/ 0 w 1"/>
                <a:gd name="T5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83">
                  <a:moveTo>
                    <a:pt x="0" y="482"/>
                  </a:moveTo>
                  <a:lnTo>
                    <a:pt x="0" y="301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72" name="Freeform 829">
              <a:extLst>
                <a:ext uri="{FF2B5EF4-FFF2-40B4-BE49-F238E27FC236}">
                  <a16:creationId xmlns:a16="http://schemas.microsoft.com/office/drawing/2014/main" id="{E72A28A7-3ED9-4204-AFCF-55977025A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556" y="3432059"/>
              <a:ext cx="3060" cy="336463"/>
            </a:xfrm>
            <a:custGeom>
              <a:avLst/>
              <a:gdLst>
                <a:gd name="T0" fmla="*/ 0 w 1"/>
                <a:gd name="T1" fmla="*/ 0 h 483"/>
                <a:gd name="T2" fmla="*/ 0 w 1"/>
                <a:gd name="T3" fmla="*/ 181 h 483"/>
                <a:gd name="T4" fmla="*/ 0 w 1"/>
                <a:gd name="T5" fmla="*/ 482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83">
                  <a:moveTo>
                    <a:pt x="0" y="0"/>
                  </a:moveTo>
                  <a:lnTo>
                    <a:pt x="0" y="181"/>
                  </a:lnTo>
                  <a:lnTo>
                    <a:pt x="0" y="482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73" name="Freeform 830">
              <a:extLst>
                <a:ext uri="{FF2B5EF4-FFF2-40B4-BE49-F238E27FC236}">
                  <a16:creationId xmlns:a16="http://schemas.microsoft.com/office/drawing/2014/main" id="{94F9B876-C8C7-4DB2-B763-6B8DC1B01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773" y="3890871"/>
              <a:ext cx="333383" cy="3060"/>
            </a:xfrm>
            <a:custGeom>
              <a:avLst/>
              <a:gdLst>
                <a:gd name="T0" fmla="*/ 0 w 482"/>
                <a:gd name="T1" fmla="*/ 0 h 1"/>
                <a:gd name="T2" fmla="*/ 180 w 482"/>
                <a:gd name="T3" fmla="*/ 0 h 1"/>
                <a:gd name="T4" fmla="*/ 481 w 48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2" h="1">
                  <a:moveTo>
                    <a:pt x="0" y="0"/>
                  </a:moveTo>
                  <a:lnTo>
                    <a:pt x="180" y="0"/>
                  </a:lnTo>
                  <a:lnTo>
                    <a:pt x="481" y="0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74" name="Freeform 831">
              <a:extLst>
                <a:ext uri="{FF2B5EF4-FFF2-40B4-BE49-F238E27FC236}">
                  <a16:creationId xmlns:a16="http://schemas.microsoft.com/office/drawing/2014/main" id="{6AD2A4B9-2252-462B-8901-82D50E066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899" y="3890871"/>
              <a:ext cx="336441" cy="3060"/>
            </a:xfrm>
            <a:custGeom>
              <a:avLst/>
              <a:gdLst>
                <a:gd name="T0" fmla="*/ 0 w 483"/>
                <a:gd name="T1" fmla="*/ 0 h 1"/>
                <a:gd name="T2" fmla="*/ 302 w 483"/>
                <a:gd name="T3" fmla="*/ 0 h 1"/>
                <a:gd name="T4" fmla="*/ 482 w 48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3" h="1">
                  <a:moveTo>
                    <a:pt x="0" y="0"/>
                  </a:moveTo>
                  <a:lnTo>
                    <a:pt x="302" y="0"/>
                  </a:lnTo>
                  <a:lnTo>
                    <a:pt x="482" y="0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</p:grpSp>
      <p:pic>
        <p:nvPicPr>
          <p:cNvPr id="75" name="Γραφικό 74" descr="Βιωσιμότητα">
            <a:extLst>
              <a:ext uri="{FF2B5EF4-FFF2-40B4-BE49-F238E27FC236}">
                <a16:creationId xmlns:a16="http://schemas.microsoft.com/office/drawing/2014/main" id="{F7C6B889-4E42-4D71-A974-58FBC4CB29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1187" y="2364238"/>
            <a:ext cx="873369" cy="792000"/>
          </a:xfrm>
          <a:prstGeom prst="rect">
            <a:avLst/>
          </a:prstGeom>
        </p:spPr>
      </p:pic>
      <p:pic>
        <p:nvPicPr>
          <p:cNvPr id="76" name="Γραφικό 75" descr="Σήμα ανακύκλωσης">
            <a:extLst>
              <a:ext uri="{FF2B5EF4-FFF2-40B4-BE49-F238E27FC236}">
                <a16:creationId xmlns:a16="http://schemas.microsoft.com/office/drawing/2014/main" id="{FF4C9BF1-962C-4699-9B48-ECE6B5CB6B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67103" y="2315875"/>
            <a:ext cx="792000" cy="792000"/>
          </a:xfrm>
          <a:prstGeom prst="rect">
            <a:avLst/>
          </a:prstGeom>
        </p:spPr>
      </p:pic>
      <p:sp>
        <p:nvSpPr>
          <p:cNvPr id="77" name="Freeform 169">
            <a:extLst>
              <a:ext uri="{FF2B5EF4-FFF2-40B4-BE49-F238E27FC236}">
                <a16:creationId xmlns:a16="http://schemas.microsoft.com/office/drawing/2014/main" id="{675A80F4-41B4-47E9-AC27-D4E160DA3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7068" y="2511534"/>
            <a:ext cx="723447" cy="432152"/>
          </a:xfrm>
          <a:custGeom>
            <a:avLst/>
            <a:gdLst>
              <a:gd name="T0" fmla="*/ 478 w 487"/>
              <a:gd name="T1" fmla="*/ 9 h 390"/>
              <a:gd name="T2" fmla="*/ 478 w 487"/>
              <a:gd name="T3" fmla="*/ 9 h 390"/>
              <a:gd name="T4" fmla="*/ 372 w 487"/>
              <a:gd name="T5" fmla="*/ 195 h 390"/>
              <a:gd name="T6" fmla="*/ 345 w 487"/>
              <a:gd name="T7" fmla="*/ 195 h 390"/>
              <a:gd name="T8" fmla="*/ 292 w 487"/>
              <a:gd name="T9" fmla="*/ 150 h 390"/>
              <a:gd name="T10" fmla="*/ 274 w 487"/>
              <a:gd name="T11" fmla="*/ 150 h 390"/>
              <a:gd name="T12" fmla="*/ 194 w 487"/>
              <a:gd name="T13" fmla="*/ 266 h 390"/>
              <a:gd name="T14" fmla="*/ 177 w 487"/>
              <a:gd name="T15" fmla="*/ 266 h 390"/>
              <a:gd name="T16" fmla="*/ 141 w 487"/>
              <a:gd name="T17" fmla="*/ 239 h 390"/>
              <a:gd name="T18" fmla="*/ 123 w 487"/>
              <a:gd name="T19" fmla="*/ 239 h 390"/>
              <a:gd name="T20" fmla="*/ 8 w 487"/>
              <a:gd name="T21" fmla="*/ 381 h 390"/>
              <a:gd name="T22" fmla="*/ 8 w 487"/>
              <a:gd name="T23" fmla="*/ 389 h 390"/>
              <a:gd name="T24" fmla="*/ 486 w 487"/>
              <a:gd name="T25" fmla="*/ 389 h 390"/>
              <a:gd name="T26" fmla="*/ 486 w 487"/>
              <a:gd name="T27" fmla="*/ 9 h 390"/>
              <a:gd name="T28" fmla="*/ 478 w 487"/>
              <a:gd name="T29" fmla="*/ 9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7" h="390">
                <a:moveTo>
                  <a:pt x="478" y="9"/>
                </a:moveTo>
                <a:lnTo>
                  <a:pt x="478" y="9"/>
                </a:lnTo>
                <a:cubicBezTo>
                  <a:pt x="372" y="195"/>
                  <a:pt x="372" y="195"/>
                  <a:pt x="372" y="195"/>
                </a:cubicBezTo>
                <a:cubicBezTo>
                  <a:pt x="363" y="204"/>
                  <a:pt x="354" y="204"/>
                  <a:pt x="345" y="195"/>
                </a:cubicBezTo>
                <a:cubicBezTo>
                  <a:pt x="292" y="150"/>
                  <a:pt x="292" y="150"/>
                  <a:pt x="292" y="150"/>
                </a:cubicBezTo>
                <a:cubicBezTo>
                  <a:pt x="283" y="141"/>
                  <a:pt x="283" y="141"/>
                  <a:pt x="274" y="150"/>
                </a:cubicBezTo>
                <a:cubicBezTo>
                  <a:pt x="194" y="266"/>
                  <a:pt x="194" y="266"/>
                  <a:pt x="194" y="266"/>
                </a:cubicBezTo>
                <a:cubicBezTo>
                  <a:pt x="194" y="275"/>
                  <a:pt x="186" y="275"/>
                  <a:pt x="177" y="266"/>
                </a:cubicBezTo>
                <a:cubicBezTo>
                  <a:pt x="141" y="239"/>
                  <a:pt x="141" y="239"/>
                  <a:pt x="141" y="239"/>
                </a:cubicBezTo>
                <a:cubicBezTo>
                  <a:pt x="132" y="230"/>
                  <a:pt x="123" y="230"/>
                  <a:pt x="123" y="239"/>
                </a:cubicBezTo>
                <a:cubicBezTo>
                  <a:pt x="8" y="381"/>
                  <a:pt x="8" y="381"/>
                  <a:pt x="8" y="381"/>
                </a:cubicBezTo>
                <a:cubicBezTo>
                  <a:pt x="0" y="389"/>
                  <a:pt x="0" y="389"/>
                  <a:pt x="8" y="389"/>
                </a:cubicBezTo>
                <a:cubicBezTo>
                  <a:pt x="486" y="389"/>
                  <a:pt x="486" y="389"/>
                  <a:pt x="486" y="389"/>
                </a:cubicBezTo>
                <a:cubicBezTo>
                  <a:pt x="486" y="9"/>
                  <a:pt x="486" y="9"/>
                  <a:pt x="486" y="9"/>
                </a:cubicBezTo>
                <a:cubicBezTo>
                  <a:pt x="486" y="0"/>
                  <a:pt x="486" y="0"/>
                  <a:pt x="478" y="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631">
              <a:defRPr/>
            </a:pPr>
            <a:endParaRPr lang="en-US" sz="9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D04A1AA9-78AB-BCBE-B821-91C51BE9B010}"/>
              </a:ext>
            </a:extLst>
          </p:cNvPr>
          <p:cNvSpPr/>
          <p:nvPr/>
        </p:nvSpPr>
        <p:spPr>
          <a:xfrm>
            <a:off x="0" y="-5753"/>
            <a:ext cx="12220215" cy="1437699"/>
          </a:xfrm>
          <a:prstGeom prst="rect">
            <a:avLst/>
          </a:prstGeom>
          <a:solidFill>
            <a:srgbClr val="008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986DE76C-6F4F-C134-BC9B-BD4361A4B78E}"/>
              </a:ext>
            </a:extLst>
          </p:cNvPr>
          <p:cNvSpPr>
            <a:spLocks/>
          </p:cNvSpPr>
          <p:nvPr/>
        </p:nvSpPr>
        <p:spPr bwMode="auto">
          <a:xfrm>
            <a:off x="2001421" y="359818"/>
            <a:ext cx="821737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l-GR" sz="35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Στόχοι διαχείρισης του νέου ΠΕΣΔΑΚ</a:t>
            </a:r>
            <a:endParaRPr lang="en-US" sz="3500" b="1" dirty="0">
              <a:solidFill>
                <a:schemeClr val="bg1"/>
              </a:solidFill>
              <a:latin typeface="PF DinDisplay Pro" panose="02000506030000020004" pitchFamily="2" charset="0"/>
              <a:ea typeface="Lato Black" charset="0"/>
              <a:cs typeface="Lato Black" charset="0"/>
              <a:sym typeface="Bebas Neue" charset="0"/>
            </a:endParaRPr>
          </a:p>
        </p:txBody>
      </p:sp>
      <p:grpSp>
        <p:nvGrpSpPr>
          <p:cNvPr id="32" name="Group 28">
            <a:extLst>
              <a:ext uri="{FF2B5EF4-FFF2-40B4-BE49-F238E27FC236}">
                <a16:creationId xmlns:a16="http://schemas.microsoft.com/office/drawing/2014/main" id="{CE7A55B5-52B7-5263-D427-EC14A1C36990}"/>
              </a:ext>
            </a:extLst>
          </p:cNvPr>
          <p:cNvGrpSpPr/>
          <p:nvPr/>
        </p:nvGrpSpPr>
        <p:grpSpPr>
          <a:xfrm>
            <a:off x="5925830" y="1044567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33" name="Oval 29">
              <a:extLst>
                <a:ext uri="{FF2B5EF4-FFF2-40B4-BE49-F238E27FC236}">
                  <a16:creationId xmlns:a16="http://schemas.microsoft.com/office/drawing/2014/main" id="{73399604-91A5-E596-20EF-04DEDEB1F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38" name="Oval 30">
              <a:extLst>
                <a:ext uri="{FF2B5EF4-FFF2-40B4-BE49-F238E27FC236}">
                  <a16:creationId xmlns:a16="http://schemas.microsoft.com/office/drawing/2014/main" id="{6A9DDB53-82DE-64EC-DC00-BB3AFCE9B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39" name="Oval 37">
              <a:extLst>
                <a:ext uri="{FF2B5EF4-FFF2-40B4-BE49-F238E27FC236}">
                  <a16:creationId xmlns:a16="http://schemas.microsoft.com/office/drawing/2014/main" id="{35087FF1-1138-D1A6-2817-F36DC0D3C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132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6">
            <a:extLst>
              <a:ext uri="{FF2B5EF4-FFF2-40B4-BE49-F238E27FC236}">
                <a16:creationId xmlns:a16="http://schemas.microsoft.com/office/drawing/2014/main" id="{D04A1AA9-78AB-BCBE-B821-91C51BE9B010}"/>
              </a:ext>
            </a:extLst>
          </p:cNvPr>
          <p:cNvSpPr/>
          <p:nvPr/>
        </p:nvSpPr>
        <p:spPr>
          <a:xfrm>
            <a:off x="0" y="-5753"/>
            <a:ext cx="12220215" cy="1437699"/>
          </a:xfrm>
          <a:prstGeom prst="rect">
            <a:avLst/>
          </a:prstGeom>
          <a:solidFill>
            <a:srgbClr val="008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986DE76C-6F4F-C134-BC9B-BD4361A4B78E}"/>
              </a:ext>
            </a:extLst>
          </p:cNvPr>
          <p:cNvSpPr>
            <a:spLocks/>
          </p:cNvSpPr>
          <p:nvPr/>
        </p:nvSpPr>
        <p:spPr bwMode="auto">
          <a:xfrm>
            <a:off x="2001421" y="319147"/>
            <a:ext cx="821737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l-GR" sz="35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Ισοζύγιο διαχείρισης 2030</a:t>
            </a:r>
          </a:p>
        </p:txBody>
      </p:sp>
      <p:grpSp>
        <p:nvGrpSpPr>
          <p:cNvPr id="32" name="Group 28">
            <a:extLst>
              <a:ext uri="{FF2B5EF4-FFF2-40B4-BE49-F238E27FC236}">
                <a16:creationId xmlns:a16="http://schemas.microsoft.com/office/drawing/2014/main" id="{CE7A55B5-52B7-5263-D427-EC14A1C36990}"/>
              </a:ext>
            </a:extLst>
          </p:cNvPr>
          <p:cNvGrpSpPr/>
          <p:nvPr/>
        </p:nvGrpSpPr>
        <p:grpSpPr>
          <a:xfrm>
            <a:off x="5912995" y="1137691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33" name="Oval 29">
              <a:extLst>
                <a:ext uri="{FF2B5EF4-FFF2-40B4-BE49-F238E27FC236}">
                  <a16:creationId xmlns:a16="http://schemas.microsoft.com/office/drawing/2014/main" id="{73399604-91A5-E596-20EF-04DEDEB1F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38" name="Oval 30">
              <a:extLst>
                <a:ext uri="{FF2B5EF4-FFF2-40B4-BE49-F238E27FC236}">
                  <a16:creationId xmlns:a16="http://schemas.microsoft.com/office/drawing/2014/main" id="{6A9DDB53-82DE-64EC-DC00-BB3AFCE9B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39" name="Oval 37">
              <a:extLst>
                <a:ext uri="{FF2B5EF4-FFF2-40B4-BE49-F238E27FC236}">
                  <a16:creationId xmlns:a16="http://schemas.microsoft.com/office/drawing/2014/main" id="{35087FF1-1138-D1A6-2817-F36DC0D3C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</p:grpSp>
      <p:graphicFrame>
        <p:nvGraphicFramePr>
          <p:cNvPr id="12" name="Chart 75">
            <a:extLst>
              <a:ext uri="{FF2B5EF4-FFF2-40B4-BE49-F238E27FC236}">
                <a16:creationId xmlns:a16="http://schemas.microsoft.com/office/drawing/2014/main" id="{12F18E90-0DFC-5467-7FA2-3BB55FD879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952943"/>
              </p:ext>
            </p:extLst>
          </p:nvPr>
        </p:nvGraphicFramePr>
        <p:xfrm>
          <a:off x="2553553" y="1330338"/>
          <a:ext cx="7051782" cy="5322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1744BC8-6548-E9F2-0897-931D939DFF29}"/>
              </a:ext>
            </a:extLst>
          </p:cNvPr>
          <p:cNvSpPr txBox="1"/>
          <p:nvPr/>
        </p:nvSpPr>
        <p:spPr>
          <a:xfrm>
            <a:off x="2087430" y="2580638"/>
            <a:ext cx="2171364" cy="2180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733"/>
              </a:lnSpc>
              <a:spcAft>
                <a:spcPts val="1600"/>
              </a:spcAft>
            </a:pPr>
            <a:r>
              <a:rPr lang="el-GR" sz="1600" b="1" cap="all" spc="27" dirty="0" err="1">
                <a:latin typeface="Tahoma" panose="020B0604030504040204" pitchFamily="34" charset="0"/>
              </a:rPr>
              <a:t>μΑαα</a:t>
            </a:r>
            <a:r>
              <a:rPr lang="el-GR" sz="1600" b="1" cap="all" spc="27" dirty="0">
                <a:latin typeface="Tahoma" panose="020B0604030504040204" pitchFamily="34" charset="0"/>
              </a:rPr>
              <a:t> (</a:t>
            </a:r>
            <a:r>
              <a:rPr lang="el-GR" sz="1600" b="1" cap="all" spc="27" dirty="0" err="1">
                <a:latin typeface="Tahoma" panose="020B0604030504040204" pitchFamily="34" charset="0"/>
              </a:rPr>
              <a:t>συμμεικτα</a:t>
            </a:r>
            <a:r>
              <a:rPr lang="el-GR" sz="1600" b="1" cap="all" spc="27" dirty="0">
                <a:latin typeface="Tahoma" panose="020B0604030504040204" pitchFamily="34" charset="0"/>
              </a:rPr>
              <a:t>)</a:t>
            </a:r>
            <a:endParaRPr lang="en-US" sz="1600" b="1" cap="all" spc="27" dirty="0">
              <a:latin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281995-195B-C667-8DDF-E64713F3C552}"/>
              </a:ext>
            </a:extLst>
          </p:cNvPr>
          <p:cNvSpPr txBox="1"/>
          <p:nvPr/>
        </p:nvSpPr>
        <p:spPr>
          <a:xfrm>
            <a:off x="6274532" y="2223895"/>
            <a:ext cx="3061143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733"/>
              </a:lnSpc>
            </a:pPr>
            <a:r>
              <a:rPr lang="en-US" sz="1600" b="1" dirty="0">
                <a:solidFill>
                  <a:schemeClr val="accent1"/>
                </a:solidFill>
                <a:latin typeface="Tahoma" panose="020B0604030504040204" pitchFamily="34" charset="0"/>
                <a:ea typeface="Open Sans" panose="020B0606030504020204" pitchFamily="34" charset="0"/>
                <a:cs typeface="Tahoma" panose="020B0604030504040204" pitchFamily="34" charset="0"/>
              </a:rPr>
              <a:t> 65,886 </a:t>
            </a:r>
            <a:r>
              <a:rPr lang="en-US" sz="1600" b="1" dirty="0" err="1">
                <a:solidFill>
                  <a:schemeClr val="accent1"/>
                </a:solidFill>
                <a:latin typeface="Tahoma" panose="020B0604030504040204" pitchFamily="34" charset="0"/>
                <a:ea typeface="Open Sans" panose="020B0606030504020204" pitchFamily="34" charset="0"/>
                <a:cs typeface="Tahoma" panose="020B0604030504040204" pitchFamily="34" charset="0"/>
              </a:rPr>
              <a:t>tn</a:t>
            </a:r>
            <a:r>
              <a:rPr lang="en-US" sz="1600" b="1" dirty="0">
                <a:solidFill>
                  <a:schemeClr val="accent1"/>
                </a:solidFill>
                <a:latin typeface="Tahoma" panose="020B0604030504040204" pitchFamily="34" charset="0"/>
                <a:ea typeface="Open Sans" panose="020B0606030504020204" pitchFamily="34" charset="0"/>
                <a:cs typeface="Tahoma" panose="020B0604030504040204" pitchFamily="34" charset="0"/>
              </a:rPr>
              <a:t>/</a:t>
            </a:r>
            <a:r>
              <a:rPr lang="el-GR" sz="1600" b="1" dirty="0">
                <a:solidFill>
                  <a:schemeClr val="accent1"/>
                </a:solidFill>
                <a:latin typeface="Tahoma" panose="020B0604030504040204" pitchFamily="34" charset="0"/>
                <a:ea typeface="Open Sans" panose="020B0606030504020204" pitchFamily="34" charset="0"/>
                <a:cs typeface="Tahoma" panose="020B0604030504040204" pitchFamily="34" charset="0"/>
              </a:rPr>
              <a:t>έτος</a:t>
            </a:r>
            <a:endParaRPr lang="en-US" sz="1600" b="1" dirty="0">
              <a:solidFill>
                <a:schemeClr val="accent1"/>
              </a:solidFill>
              <a:highlight>
                <a:srgbClr val="FFFF00"/>
              </a:highlight>
              <a:latin typeface="Tahoma" panose="020B0604030504040204" pitchFamily="34" charset="0"/>
              <a:ea typeface="Open Sans" panose="020B060603050402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F921F8-63B0-A127-F065-67797371C225}"/>
              </a:ext>
            </a:extLst>
          </p:cNvPr>
          <p:cNvSpPr txBox="1"/>
          <p:nvPr/>
        </p:nvSpPr>
        <p:spPr>
          <a:xfrm>
            <a:off x="7228315" y="1914757"/>
            <a:ext cx="2670924" cy="2180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ts val="1733"/>
              </a:lnSpc>
              <a:spcAft>
                <a:spcPts val="1600"/>
              </a:spcAft>
            </a:pPr>
            <a:r>
              <a:rPr lang="el-GR" sz="1600" b="1" cap="all" spc="27" dirty="0">
                <a:latin typeface="Tahoma" panose="020B0604030504040204" pitchFamily="34" charset="0"/>
              </a:rPr>
              <a:t>ΚΑΦΕ ΚΑΔΟΣ &amp; ΠΡΑΣΙΝΑ</a:t>
            </a:r>
            <a:endParaRPr lang="en-US" sz="1600" b="1" cap="all" spc="27" dirty="0">
              <a:latin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387F7E-11DC-4BB4-6529-8CBA65108BA6}"/>
              </a:ext>
            </a:extLst>
          </p:cNvPr>
          <p:cNvSpPr txBox="1"/>
          <p:nvPr/>
        </p:nvSpPr>
        <p:spPr>
          <a:xfrm>
            <a:off x="6837613" y="5645668"/>
            <a:ext cx="2623528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733"/>
              </a:lnSpc>
            </a:pPr>
            <a:r>
              <a:rPr lang="el-GR" sz="1600" b="1" dirty="0">
                <a:solidFill>
                  <a:schemeClr val="accent1"/>
                </a:solidFill>
                <a:latin typeface="Tahoma" panose="020B0604030504040204" pitchFamily="34" charset="0"/>
                <a:ea typeface="Open Sans" panose="020B0606030504020204" pitchFamily="34" charset="0"/>
                <a:cs typeface="Tahoma" panose="020B0604030504040204" pitchFamily="34" charset="0"/>
              </a:rPr>
              <a:t>  129.120   </a:t>
            </a:r>
            <a:r>
              <a:rPr lang="en-US" sz="1600" b="1" dirty="0" err="1">
                <a:solidFill>
                  <a:schemeClr val="accent1"/>
                </a:solidFill>
                <a:latin typeface="Tahoma" panose="020B0604030504040204" pitchFamily="34" charset="0"/>
                <a:ea typeface="Open Sans" panose="020B0606030504020204" pitchFamily="34" charset="0"/>
                <a:cs typeface="Tahoma" panose="020B0604030504040204" pitchFamily="34" charset="0"/>
              </a:rPr>
              <a:t>tn</a:t>
            </a:r>
            <a:r>
              <a:rPr lang="en-US" sz="1600" b="1" dirty="0">
                <a:solidFill>
                  <a:schemeClr val="accent1"/>
                </a:solidFill>
                <a:latin typeface="Tahoma" panose="020B0604030504040204" pitchFamily="34" charset="0"/>
                <a:ea typeface="Open Sans" panose="020B0606030504020204" pitchFamily="34" charset="0"/>
                <a:cs typeface="Tahoma" panose="020B0604030504040204" pitchFamily="34" charset="0"/>
              </a:rPr>
              <a:t>/</a:t>
            </a:r>
            <a:r>
              <a:rPr lang="el-GR" sz="1600" b="1" dirty="0">
                <a:solidFill>
                  <a:schemeClr val="accent1"/>
                </a:solidFill>
                <a:latin typeface="Tahoma" panose="020B0604030504040204" pitchFamily="34" charset="0"/>
                <a:ea typeface="Open Sans" panose="020B0606030504020204" pitchFamily="34" charset="0"/>
                <a:cs typeface="Tahoma" panose="020B0604030504040204" pitchFamily="34" charset="0"/>
              </a:rPr>
              <a:t>έτος</a:t>
            </a:r>
            <a:endParaRPr lang="en-US" sz="1600" b="1" dirty="0">
              <a:solidFill>
                <a:schemeClr val="accent1"/>
              </a:solidFill>
              <a:latin typeface="Tahoma" panose="020B0604030504040204" pitchFamily="34" charset="0"/>
              <a:ea typeface="Open Sans" panose="020B060603050402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7197E8-2331-27C3-9F90-E5D95C2823C7}"/>
              </a:ext>
            </a:extLst>
          </p:cNvPr>
          <p:cNvSpPr txBox="1"/>
          <p:nvPr/>
        </p:nvSpPr>
        <p:spPr>
          <a:xfrm>
            <a:off x="8316854" y="3264249"/>
            <a:ext cx="547650" cy="2180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ts val="1733"/>
              </a:lnSpc>
              <a:spcAft>
                <a:spcPts val="1600"/>
              </a:spcAft>
            </a:pPr>
            <a:r>
              <a:rPr lang="el-GR" sz="1600" b="1" cap="all" spc="27" dirty="0">
                <a:latin typeface="Tahoma" panose="020B0604030504040204" pitchFamily="34" charset="0"/>
              </a:rPr>
              <a:t>ΒΕΑΣ</a:t>
            </a:r>
            <a:endParaRPr lang="en-US" sz="1600" b="1" cap="all" spc="27" dirty="0">
              <a:latin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D65410-02B0-6672-5A05-DDB5D22AC4D9}"/>
              </a:ext>
            </a:extLst>
          </p:cNvPr>
          <p:cNvSpPr txBox="1"/>
          <p:nvPr/>
        </p:nvSpPr>
        <p:spPr>
          <a:xfrm>
            <a:off x="7970341" y="5140412"/>
            <a:ext cx="3834342" cy="3191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cap="all" spc="27" dirty="0">
                <a:latin typeface="Tahoma" panose="020B0604030504040204" pitchFamily="34" charset="0"/>
              </a:rPr>
              <a:t>X</a:t>
            </a:r>
            <a:r>
              <a:rPr lang="el-GR" sz="1600" b="1" cap="all" spc="27" dirty="0">
                <a:latin typeface="Tahoma" panose="020B0604030504040204" pitchFamily="34" charset="0"/>
              </a:rPr>
              <a:t>ΑΡΤΙ, </a:t>
            </a:r>
            <a:r>
              <a:rPr lang="el-GR" sz="1600" b="1" cap="all" spc="27" dirty="0" err="1">
                <a:latin typeface="Tahoma" panose="020B0604030504040204" pitchFamily="34" charset="0"/>
              </a:rPr>
              <a:t>Πλαστικο</a:t>
            </a:r>
            <a:r>
              <a:rPr lang="el-GR" sz="1600" b="1" cap="all" spc="27" dirty="0">
                <a:latin typeface="Tahoma" panose="020B0604030504040204" pitchFamily="34" charset="0"/>
              </a:rPr>
              <a:t>, </a:t>
            </a:r>
            <a:r>
              <a:rPr lang="el-GR" sz="1600" b="1" cap="all" spc="27" dirty="0" err="1">
                <a:latin typeface="Tahoma" panose="020B0604030504040204" pitchFamily="34" charset="0"/>
              </a:rPr>
              <a:t>μεταλλο</a:t>
            </a:r>
            <a:r>
              <a:rPr lang="el-GR" sz="1600" b="1" cap="all" spc="27" dirty="0">
                <a:latin typeface="Tahoma" panose="020B0604030504040204" pitchFamily="34" charset="0"/>
              </a:rPr>
              <a:t>, </a:t>
            </a:r>
            <a:r>
              <a:rPr lang="el-GR" sz="1600" b="1" cap="all" spc="27" dirty="0" err="1">
                <a:latin typeface="Tahoma" panose="020B0604030504040204" pitchFamily="34" charset="0"/>
              </a:rPr>
              <a:t>γυαλι</a:t>
            </a:r>
            <a:r>
              <a:rPr lang="el-GR" sz="1600" b="1" cap="all" spc="27" dirty="0">
                <a:latin typeface="Tahoma" panose="020B0604030504040204" pitchFamily="34" charset="0"/>
              </a:rPr>
              <a:t> </a:t>
            </a:r>
            <a:endParaRPr lang="en-US" sz="1600" b="1" cap="all" spc="27" dirty="0">
              <a:latin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A42928-0636-D4BC-83F0-4EC2C2E2CAD8}"/>
              </a:ext>
            </a:extLst>
          </p:cNvPr>
          <p:cNvSpPr txBox="1"/>
          <p:nvPr/>
        </p:nvSpPr>
        <p:spPr>
          <a:xfrm>
            <a:off x="8043360" y="3605356"/>
            <a:ext cx="1916490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733"/>
              </a:lnSpc>
            </a:pPr>
            <a:r>
              <a:rPr lang="el-GR" sz="1600" b="1" dirty="0">
                <a:solidFill>
                  <a:schemeClr val="accent1"/>
                </a:solidFill>
                <a:latin typeface="Tahoma" panose="020B0604030504040204" pitchFamily="34" charset="0"/>
                <a:ea typeface="Open Sans" panose="020B0606030504020204" pitchFamily="34" charset="0"/>
                <a:cs typeface="Tahoma" panose="020B0604030504040204" pitchFamily="34" charset="0"/>
              </a:rPr>
              <a:t> 31.418  </a:t>
            </a:r>
            <a:r>
              <a:rPr lang="en-US" sz="1600" b="1" dirty="0" err="1">
                <a:solidFill>
                  <a:schemeClr val="accent1"/>
                </a:solidFill>
                <a:latin typeface="Tahoma" panose="020B0604030504040204" pitchFamily="34" charset="0"/>
                <a:ea typeface="Open Sans" panose="020B0606030504020204" pitchFamily="34" charset="0"/>
                <a:cs typeface="Tahoma" panose="020B0604030504040204" pitchFamily="34" charset="0"/>
              </a:rPr>
              <a:t>tn</a:t>
            </a:r>
            <a:r>
              <a:rPr lang="en-US" sz="1600" b="1" dirty="0">
                <a:solidFill>
                  <a:schemeClr val="accent1"/>
                </a:solidFill>
                <a:latin typeface="Tahoma" panose="020B0604030504040204" pitchFamily="34" charset="0"/>
                <a:ea typeface="Open Sans" panose="020B0606030504020204" pitchFamily="34" charset="0"/>
                <a:cs typeface="Tahoma" panose="020B0604030504040204" pitchFamily="34" charset="0"/>
              </a:rPr>
              <a:t>/</a:t>
            </a:r>
            <a:r>
              <a:rPr lang="el-GR" sz="1600" b="1" dirty="0">
                <a:solidFill>
                  <a:schemeClr val="accent1"/>
                </a:solidFill>
                <a:latin typeface="Tahoma" panose="020B0604030504040204" pitchFamily="34" charset="0"/>
                <a:ea typeface="Open Sans" panose="020B0606030504020204" pitchFamily="34" charset="0"/>
                <a:cs typeface="Tahoma" panose="020B0604030504040204" pitchFamily="34" charset="0"/>
              </a:rPr>
              <a:t>έτος</a:t>
            </a:r>
            <a:endParaRPr lang="en-US" sz="1600" b="1" dirty="0">
              <a:solidFill>
                <a:schemeClr val="accent1"/>
              </a:solidFill>
              <a:latin typeface="Tahoma" panose="020B0604030504040204" pitchFamily="34" charset="0"/>
              <a:ea typeface="Open Sans" panose="020B060603050402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816416-0784-3E39-DB25-2DBCCBD2E56F}"/>
              </a:ext>
            </a:extLst>
          </p:cNvPr>
          <p:cNvSpPr txBox="1"/>
          <p:nvPr/>
        </p:nvSpPr>
        <p:spPr>
          <a:xfrm>
            <a:off x="3822888" y="5836816"/>
            <a:ext cx="1212576" cy="2180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ts val="1733"/>
              </a:lnSpc>
              <a:spcAft>
                <a:spcPts val="1600"/>
              </a:spcAft>
            </a:pPr>
            <a:r>
              <a:rPr lang="el-GR" sz="1600" b="1" cap="all" spc="27" dirty="0" err="1">
                <a:latin typeface="Tahoma" panose="020B0604030504040204" pitchFamily="34" charset="0"/>
              </a:rPr>
              <a:t>Δσπ</a:t>
            </a:r>
            <a:r>
              <a:rPr lang="el-GR" sz="1600" b="1" cap="all" spc="27" dirty="0">
                <a:latin typeface="Tahoma" panose="020B0604030504040204" pitchFamily="34" charset="0"/>
              </a:rPr>
              <a:t> </a:t>
            </a:r>
            <a:r>
              <a:rPr lang="el-GR" sz="1600" b="1" cap="all" spc="27" dirty="0" err="1">
                <a:latin typeface="Tahoma" panose="020B0604030504040204" pitchFamily="34" charset="0"/>
              </a:rPr>
              <a:t>λοιπα</a:t>
            </a:r>
            <a:endParaRPr lang="en-US" sz="1600" b="1" cap="all" spc="27" dirty="0">
              <a:latin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400D77-D4F1-21AE-C618-D7FAF8E34FDD}"/>
              </a:ext>
            </a:extLst>
          </p:cNvPr>
          <p:cNvSpPr txBox="1"/>
          <p:nvPr/>
        </p:nvSpPr>
        <p:spPr>
          <a:xfrm>
            <a:off x="2725705" y="6179131"/>
            <a:ext cx="2623528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733"/>
              </a:lnSpc>
            </a:pPr>
            <a:r>
              <a:rPr lang="el-GR" sz="1600" b="1" dirty="0">
                <a:solidFill>
                  <a:schemeClr val="accent1"/>
                </a:solidFill>
                <a:latin typeface="Tahoma" panose="020B0604030504040204" pitchFamily="34" charset="0"/>
                <a:ea typeface="Open Sans" panose="020B0606030504020204" pitchFamily="34" charset="0"/>
                <a:cs typeface="Tahoma" panose="020B0604030504040204" pitchFamily="34" charset="0"/>
              </a:rPr>
              <a:t> 29.619 </a:t>
            </a:r>
            <a:r>
              <a:rPr lang="en-US" sz="1600" b="1" dirty="0" err="1">
                <a:solidFill>
                  <a:schemeClr val="accent1"/>
                </a:solidFill>
                <a:latin typeface="Tahoma" panose="020B0604030504040204" pitchFamily="34" charset="0"/>
                <a:ea typeface="Open Sans" panose="020B0606030504020204" pitchFamily="34" charset="0"/>
                <a:cs typeface="Tahoma" panose="020B0604030504040204" pitchFamily="34" charset="0"/>
              </a:rPr>
              <a:t>tn</a:t>
            </a:r>
            <a:r>
              <a:rPr lang="en-US" sz="1600" b="1" dirty="0">
                <a:solidFill>
                  <a:schemeClr val="accent1"/>
                </a:solidFill>
                <a:latin typeface="Tahoma" panose="020B0604030504040204" pitchFamily="34" charset="0"/>
                <a:ea typeface="Open Sans" panose="020B0606030504020204" pitchFamily="34" charset="0"/>
                <a:cs typeface="Tahoma" panose="020B0604030504040204" pitchFamily="34" charset="0"/>
              </a:rPr>
              <a:t>/</a:t>
            </a:r>
            <a:r>
              <a:rPr lang="el-GR" sz="1600" b="1" dirty="0">
                <a:solidFill>
                  <a:schemeClr val="accent1"/>
                </a:solidFill>
                <a:latin typeface="Tahoma" panose="020B0604030504040204" pitchFamily="34" charset="0"/>
                <a:ea typeface="Open Sans" panose="020B0606030504020204" pitchFamily="34" charset="0"/>
                <a:cs typeface="Tahoma" panose="020B0604030504040204" pitchFamily="34" charset="0"/>
              </a:rPr>
              <a:t>έτος</a:t>
            </a:r>
            <a:endParaRPr lang="en-US" sz="1600" b="1" dirty="0">
              <a:solidFill>
                <a:schemeClr val="accent1"/>
              </a:solidFill>
              <a:latin typeface="Tahoma" panose="020B0604030504040204" pitchFamily="34" charset="0"/>
              <a:ea typeface="Open Sans" panose="020B060603050402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9AA12C-6FA3-856B-A950-2F3EC735163F}"/>
              </a:ext>
            </a:extLst>
          </p:cNvPr>
          <p:cNvSpPr txBox="1"/>
          <p:nvPr/>
        </p:nvSpPr>
        <p:spPr>
          <a:xfrm>
            <a:off x="1353938" y="2911828"/>
            <a:ext cx="2623528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733"/>
              </a:lnSpc>
            </a:pPr>
            <a:r>
              <a:rPr lang="el-GR" sz="1600" b="1" dirty="0">
                <a:solidFill>
                  <a:schemeClr val="accent1"/>
                </a:solidFill>
                <a:latin typeface="Tahoma" panose="020B0604030504040204" pitchFamily="34" charset="0"/>
                <a:ea typeface="Open Sans" panose="020B0606030504020204" pitchFamily="34" charset="0"/>
                <a:cs typeface="Tahoma" panose="020B0604030504040204" pitchFamily="34" charset="0"/>
              </a:rPr>
              <a:t>  186.034  </a:t>
            </a:r>
            <a:r>
              <a:rPr lang="en-US" sz="1600" b="1" dirty="0" err="1">
                <a:solidFill>
                  <a:schemeClr val="accent1"/>
                </a:solidFill>
                <a:latin typeface="Tahoma" panose="020B0604030504040204" pitchFamily="34" charset="0"/>
                <a:ea typeface="Open Sans" panose="020B0606030504020204" pitchFamily="34" charset="0"/>
                <a:cs typeface="Tahoma" panose="020B0604030504040204" pitchFamily="34" charset="0"/>
              </a:rPr>
              <a:t>tn</a:t>
            </a:r>
            <a:r>
              <a:rPr lang="en-US" sz="1600" b="1" dirty="0">
                <a:solidFill>
                  <a:schemeClr val="accent1"/>
                </a:solidFill>
                <a:latin typeface="Tahoma" panose="020B0604030504040204" pitchFamily="34" charset="0"/>
                <a:ea typeface="Open Sans" panose="020B0606030504020204" pitchFamily="34" charset="0"/>
                <a:cs typeface="Tahoma" panose="020B0604030504040204" pitchFamily="34" charset="0"/>
              </a:rPr>
              <a:t>/</a:t>
            </a:r>
            <a:r>
              <a:rPr lang="el-GR" sz="1600" b="1" dirty="0">
                <a:solidFill>
                  <a:schemeClr val="accent1"/>
                </a:solidFill>
                <a:latin typeface="Tahoma" panose="020B0604030504040204" pitchFamily="34" charset="0"/>
                <a:ea typeface="Open Sans" panose="020B0606030504020204" pitchFamily="34" charset="0"/>
                <a:cs typeface="Tahoma" panose="020B0604030504040204" pitchFamily="34" charset="0"/>
              </a:rPr>
              <a:t>έτος</a:t>
            </a:r>
            <a:endParaRPr lang="en-US" sz="1600" b="1" dirty="0">
              <a:solidFill>
                <a:schemeClr val="accent1"/>
              </a:solidFill>
              <a:latin typeface="Tahoma" panose="020B0604030504040204" pitchFamily="34" charset="0"/>
              <a:ea typeface="Open Sans" panose="020B0606030504020204" pitchFamily="34" charset="0"/>
              <a:cs typeface="Tahoma" panose="020B0604030504040204" pitchFamily="34" charset="0"/>
            </a:endParaRPr>
          </a:p>
        </p:txBody>
      </p:sp>
      <p:cxnSp>
        <p:nvCxnSpPr>
          <p:cNvPr id="25" name="Ευθύγραμμο βέλος σύνδεσης 24">
            <a:extLst>
              <a:ext uri="{FF2B5EF4-FFF2-40B4-BE49-F238E27FC236}">
                <a16:creationId xmlns:a16="http://schemas.microsoft.com/office/drawing/2014/main" id="{A264D101-FD03-3107-472B-12CE508A2D63}"/>
              </a:ext>
            </a:extLst>
          </p:cNvPr>
          <p:cNvCxnSpPr>
            <a:cxnSpLocks/>
          </p:cNvCxnSpPr>
          <p:nvPr/>
        </p:nvCxnSpPr>
        <p:spPr>
          <a:xfrm flipH="1">
            <a:off x="2912884" y="4132397"/>
            <a:ext cx="1019079" cy="0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DAB939D-6CA6-429E-D10E-7674A6601F09}"/>
              </a:ext>
            </a:extLst>
          </p:cNvPr>
          <p:cNvSpPr txBox="1"/>
          <p:nvPr/>
        </p:nvSpPr>
        <p:spPr>
          <a:xfrm>
            <a:off x="848391" y="4139831"/>
            <a:ext cx="1508042" cy="2180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733"/>
              </a:lnSpc>
              <a:spcAft>
                <a:spcPts val="1600"/>
              </a:spcAft>
            </a:pPr>
            <a:r>
              <a:rPr lang="en-US" sz="1600" b="1" cap="all" spc="27" dirty="0">
                <a:latin typeface="Tahoma" panose="020B0604030504040204" pitchFamily="34" charset="0"/>
              </a:rPr>
              <a:t>SRF</a:t>
            </a:r>
            <a:r>
              <a:rPr lang="el-GR" sz="1600" b="1" cap="all" spc="27" dirty="0">
                <a:latin typeface="Tahoma" panose="020B0604030504040204" pitchFamily="34" charset="0"/>
              </a:rPr>
              <a:t>/</a:t>
            </a:r>
            <a:r>
              <a:rPr lang="en-US" sz="1600" b="1" cap="all" spc="27" dirty="0">
                <a:latin typeface="Tahoma" panose="020B0604030504040204" pitchFamily="34" charset="0"/>
              </a:rPr>
              <a:t>RDF/CLO</a:t>
            </a:r>
          </a:p>
        </p:txBody>
      </p:sp>
      <p:sp>
        <p:nvSpPr>
          <p:cNvPr id="27" name="Freeform 118">
            <a:extLst>
              <a:ext uri="{FF2B5EF4-FFF2-40B4-BE49-F238E27FC236}">
                <a16:creationId xmlns:a16="http://schemas.microsoft.com/office/drawing/2014/main" id="{D7C0EF2E-69E3-5E1C-0F5D-BEED04261C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085" y="4132968"/>
            <a:ext cx="244197" cy="244263"/>
          </a:xfrm>
          <a:custGeom>
            <a:avLst/>
            <a:gdLst>
              <a:gd name="T0" fmla="*/ 38763987 w 602"/>
              <a:gd name="T1" fmla="*/ 78441997 h 602"/>
              <a:gd name="T2" fmla="*/ 38763987 w 602"/>
              <a:gd name="T3" fmla="*/ 78441997 h 602"/>
              <a:gd name="T4" fmla="*/ 0 w 602"/>
              <a:gd name="T5" fmla="*/ 38763987 h 602"/>
              <a:gd name="T6" fmla="*/ 38763987 w 602"/>
              <a:gd name="T7" fmla="*/ 0 h 602"/>
              <a:gd name="T8" fmla="*/ 78441997 w 602"/>
              <a:gd name="T9" fmla="*/ 38763987 h 602"/>
              <a:gd name="T10" fmla="*/ 38763987 w 602"/>
              <a:gd name="T11" fmla="*/ 78441997 h 602"/>
              <a:gd name="T12" fmla="*/ 38763987 w 602"/>
              <a:gd name="T13" fmla="*/ 7439717 h 602"/>
              <a:gd name="T14" fmla="*/ 38763987 w 602"/>
              <a:gd name="T15" fmla="*/ 7439717 h 602"/>
              <a:gd name="T16" fmla="*/ 7439717 w 602"/>
              <a:gd name="T17" fmla="*/ 38763987 h 602"/>
              <a:gd name="T18" fmla="*/ 38763987 w 602"/>
              <a:gd name="T19" fmla="*/ 71002280 h 602"/>
              <a:gd name="T20" fmla="*/ 71002280 w 602"/>
              <a:gd name="T21" fmla="*/ 38763987 h 602"/>
              <a:gd name="T22" fmla="*/ 38763987 w 602"/>
              <a:gd name="T23" fmla="*/ 7439717 h 602"/>
              <a:gd name="T24" fmla="*/ 56253627 w 602"/>
              <a:gd name="T25" fmla="*/ 31455051 h 602"/>
              <a:gd name="T26" fmla="*/ 56253627 w 602"/>
              <a:gd name="T27" fmla="*/ 31455051 h 602"/>
              <a:gd name="T28" fmla="*/ 36937024 w 602"/>
              <a:gd name="T29" fmla="*/ 51685677 h 602"/>
              <a:gd name="T30" fmla="*/ 36937024 w 602"/>
              <a:gd name="T31" fmla="*/ 51685677 h 602"/>
              <a:gd name="T32" fmla="*/ 34196037 w 602"/>
              <a:gd name="T33" fmla="*/ 52598978 h 602"/>
              <a:gd name="T34" fmla="*/ 31324631 w 602"/>
              <a:gd name="T35" fmla="*/ 51685677 h 602"/>
              <a:gd name="T36" fmla="*/ 31324631 w 602"/>
              <a:gd name="T37" fmla="*/ 51685677 h 602"/>
              <a:gd name="T38" fmla="*/ 20361046 w 602"/>
              <a:gd name="T39" fmla="*/ 40591311 h 602"/>
              <a:gd name="T40" fmla="*/ 20361046 w 602"/>
              <a:gd name="T41" fmla="*/ 40591311 h 602"/>
              <a:gd name="T42" fmla="*/ 19447384 w 602"/>
              <a:gd name="T43" fmla="*/ 37850325 h 602"/>
              <a:gd name="T44" fmla="*/ 23102033 w 602"/>
              <a:gd name="T45" fmla="*/ 34196037 h 602"/>
              <a:gd name="T46" fmla="*/ 25842658 w 602"/>
              <a:gd name="T47" fmla="*/ 35109700 h 602"/>
              <a:gd name="T48" fmla="*/ 25842658 w 602"/>
              <a:gd name="T49" fmla="*/ 35109700 h 602"/>
              <a:gd name="T50" fmla="*/ 34196037 w 602"/>
              <a:gd name="T51" fmla="*/ 43462718 h 602"/>
              <a:gd name="T52" fmla="*/ 51685677 w 602"/>
              <a:gd name="T53" fmla="*/ 26756320 h 602"/>
              <a:gd name="T54" fmla="*/ 51685677 w 602"/>
              <a:gd name="T55" fmla="*/ 26756320 h 602"/>
              <a:gd name="T56" fmla="*/ 53512640 w 602"/>
              <a:gd name="T57" fmla="*/ 25842658 h 602"/>
              <a:gd name="T58" fmla="*/ 57167289 w 602"/>
              <a:gd name="T59" fmla="*/ 29497307 h 602"/>
              <a:gd name="T60" fmla="*/ 56253627 w 602"/>
              <a:gd name="T61" fmla="*/ 31455051 h 602"/>
              <a:gd name="T62" fmla="*/ 56253627 w 602"/>
              <a:gd name="T63" fmla="*/ 25842658 h 602"/>
              <a:gd name="T64" fmla="*/ 56253627 w 602"/>
              <a:gd name="T65" fmla="*/ 25842658 h 602"/>
              <a:gd name="T66" fmla="*/ 25842658 w 602"/>
              <a:gd name="T67" fmla="*/ 56253627 h 602"/>
              <a:gd name="T68" fmla="*/ 25842658 w 602"/>
              <a:gd name="T69" fmla="*/ 56253627 h 602"/>
              <a:gd name="T70" fmla="*/ 52598978 w 602"/>
              <a:gd name="T71" fmla="*/ 56253627 h 602"/>
              <a:gd name="T72" fmla="*/ 52598978 w 602"/>
              <a:gd name="T73" fmla="*/ 56253627 h 602"/>
              <a:gd name="T74" fmla="*/ 56253627 w 602"/>
              <a:gd name="T75" fmla="*/ 52598978 h 602"/>
              <a:gd name="T76" fmla="*/ 56253627 w 602"/>
              <a:gd name="T77" fmla="*/ 52598978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1600" dirty="0">
              <a:latin typeface="Tahoma" panose="020B060403050404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89183D-624B-5F52-B348-3B9E47C2DC51}"/>
              </a:ext>
            </a:extLst>
          </p:cNvPr>
          <p:cNvSpPr txBox="1"/>
          <p:nvPr/>
        </p:nvSpPr>
        <p:spPr>
          <a:xfrm>
            <a:off x="818927" y="4748830"/>
            <a:ext cx="751488" cy="2180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733"/>
              </a:lnSpc>
              <a:spcAft>
                <a:spcPts val="1600"/>
              </a:spcAft>
            </a:pPr>
            <a:r>
              <a:rPr lang="en-US" sz="1600" b="1" cap="all" spc="27" dirty="0">
                <a:latin typeface="Tahoma" panose="020B0604030504040204" pitchFamily="34" charset="0"/>
              </a:rPr>
              <a:t>T</a:t>
            </a:r>
            <a:r>
              <a:rPr lang="el-GR" sz="1600" b="1" cap="all" spc="27" dirty="0" err="1">
                <a:latin typeface="Tahoma" panose="020B0604030504040204" pitchFamily="34" charset="0"/>
              </a:rPr>
              <a:t>αφη</a:t>
            </a:r>
            <a:r>
              <a:rPr lang="el-GR" sz="1600" b="1" cap="all" spc="27" dirty="0">
                <a:latin typeface="Tahoma" panose="020B0604030504040204" pitchFamily="34" charset="0"/>
              </a:rPr>
              <a:t>*</a:t>
            </a:r>
            <a:endParaRPr lang="en-US" sz="1600" b="1" cap="all" spc="27" dirty="0">
              <a:latin typeface="Tahoma" panose="020B0604030504040204" pitchFamily="34" charset="0"/>
            </a:endParaRPr>
          </a:p>
        </p:txBody>
      </p:sp>
      <p:sp>
        <p:nvSpPr>
          <p:cNvPr id="29" name="Freeform 118">
            <a:extLst>
              <a:ext uri="{FF2B5EF4-FFF2-40B4-BE49-F238E27FC236}">
                <a16:creationId xmlns:a16="http://schemas.microsoft.com/office/drawing/2014/main" id="{76ED7771-7527-6853-F501-8BA2CA7980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621" y="4741967"/>
            <a:ext cx="244197" cy="244263"/>
          </a:xfrm>
          <a:custGeom>
            <a:avLst/>
            <a:gdLst>
              <a:gd name="T0" fmla="*/ 38763987 w 602"/>
              <a:gd name="T1" fmla="*/ 78441997 h 602"/>
              <a:gd name="T2" fmla="*/ 38763987 w 602"/>
              <a:gd name="T3" fmla="*/ 78441997 h 602"/>
              <a:gd name="T4" fmla="*/ 0 w 602"/>
              <a:gd name="T5" fmla="*/ 38763987 h 602"/>
              <a:gd name="T6" fmla="*/ 38763987 w 602"/>
              <a:gd name="T7" fmla="*/ 0 h 602"/>
              <a:gd name="T8" fmla="*/ 78441997 w 602"/>
              <a:gd name="T9" fmla="*/ 38763987 h 602"/>
              <a:gd name="T10" fmla="*/ 38763987 w 602"/>
              <a:gd name="T11" fmla="*/ 78441997 h 602"/>
              <a:gd name="T12" fmla="*/ 38763987 w 602"/>
              <a:gd name="T13" fmla="*/ 7439717 h 602"/>
              <a:gd name="T14" fmla="*/ 38763987 w 602"/>
              <a:gd name="T15" fmla="*/ 7439717 h 602"/>
              <a:gd name="T16" fmla="*/ 7439717 w 602"/>
              <a:gd name="T17" fmla="*/ 38763987 h 602"/>
              <a:gd name="T18" fmla="*/ 38763987 w 602"/>
              <a:gd name="T19" fmla="*/ 71002280 h 602"/>
              <a:gd name="T20" fmla="*/ 71002280 w 602"/>
              <a:gd name="T21" fmla="*/ 38763987 h 602"/>
              <a:gd name="T22" fmla="*/ 38763987 w 602"/>
              <a:gd name="T23" fmla="*/ 7439717 h 602"/>
              <a:gd name="T24" fmla="*/ 56253627 w 602"/>
              <a:gd name="T25" fmla="*/ 31455051 h 602"/>
              <a:gd name="T26" fmla="*/ 56253627 w 602"/>
              <a:gd name="T27" fmla="*/ 31455051 h 602"/>
              <a:gd name="T28" fmla="*/ 36937024 w 602"/>
              <a:gd name="T29" fmla="*/ 51685677 h 602"/>
              <a:gd name="T30" fmla="*/ 36937024 w 602"/>
              <a:gd name="T31" fmla="*/ 51685677 h 602"/>
              <a:gd name="T32" fmla="*/ 34196037 w 602"/>
              <a:gd name="T33" fmla="*/ 52598978 h 602"/>
              <a:gd name="T34" fmla="*/ 31324631 w 602"/>
              <a:gd name="T35" fmla="*/ 51685677 h 602"/>
              <a:gd name="T36" fmla="*/ 31324631 w 602"/>
              <a:gd name="T37" fmla="*/ 51685677 h 602"/>
              <a:gd name="T38" fmla="*/ 20361046 w 602"/>
              <a:gd name="T39" fmla="*/ 40591311 h 602"/>
              <a:gd name="T40" fmla="*/ 20361046 w 602"/>
              <a:gd name="T41" fmla="*/ 40591311 h 602"/>
              <a:gd name="T42" fmla="*/ 19447384 w 602"/>
              <a:gd name="T43" fmla="*/ 37850325 h 602"/>
              <a:gd name="T44" fmla="*/ 23102033 w 602"/>
              <a:gd name="T45" fmla="*/ 34196037 h 602"/>
              <a:gd name="T46" fmla="*/ 25842658 w 602"/>
              <a:gd name="T47" fmla="*/ 35109700 h 602"/>
              <a:gd name="T48" fmla="*/ 25842658 w 602"/>
              <a:gd name="T49" fmla="*/ 35109700 h 602"/>
              <a:gd name="T50" fmla="*/ 34196037 w 602"/>
              <a:gd name="T51" fmla="*/ 43462718 h 602"/>
              <a:gd name="T52" fmla="*/ 51685677 w 602"/>
              <a:gd name="T53" fmla="*/ 26756320 h 602"/>
              <a:gd name="T54" fmla="*/ 51685677 w 602"/>
              <a:gd name="T55" fmla="*/ 26756320 h 602"/>
              <a:gd name="T56" fmla="*/ 53512640 w 602"/>
              <a:gd name="T57" fmla="*/ 25842658 h 602"/>
              <a:gd name="T58" fmla="*/ 57167289 w 602"/>
              <a:gd name="T59" fmla="*/ 29497307 h 602"/>
              <a:gd name="T60" fmla="*/ 56253627 w 602"/>
              <a:gd name="T61" fmla="*/ 31455051 h 602"/>
              <a:gd name="T62" fmla="*/ 56253627 w 602"/>
              <a:gd name="T63" fmla="*/ 25842658 h 602"/>
              <a:gd name="T64" fmla="*/ 56253627 w 602"/>
              <a:gd name="T65" fmla="*/ 25842658 h 602"/>
              <a:gd name="T66" fmla="*/ 25842658 w 602"/>
              <a:gd name="T67" fmla="*/ 56253627 h 602"/>
              <a:gd name="T68" fmla="*/ 25842658 w 602"/>
              <a:gd name="T69" fmla="*/ 56253627 h 602"/>
              <a:gd name="T70" fmla="*/ 52598978 w 602"/>
              <a:gd name="T71" fmla="*/ 56253627 h 602"/>
              <a:gd name="T72" fmla="*/ 52598978 w 602"/>
              <a:gd name="T73" fmla="*/ 56253627 h 602"/>
              <a:gd name="T74" fmla="*/ 56253627 w 602"/>
              <a:gd name="T75" fmla="*/ 52598978 h 602"/>
              <a:gd name="T76" fmla="*/ 56253627 w 602"/>
              <a:gd name="T77" fmla="*/ 52598978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1600" dirty="0">
              <a:latin typeface="Tahoma" panose="020B060403050404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BA26DB-509B-6D00-3EA8-3482F82591E3}"/>
              </a:ext>
            </a:extLst>
          </p:cNvPr>
          <p:cNvSpPr txBox="1"/>
          <p:nvPr/>
        </p:nvSpPr>
        <p:spPr>
          <a:xfrm>
            <a:off x="837871" y="3537766"/>
            <a:ext cx="1750351" cy="2180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733"/>
              </a:lnSpc>
              <a:spcAft>
                <a:spcPts val="1600"/>
              </a:spcAft>
            </a:pPr>
            <a:r>
              <a:rPr lang="el-GR" sz="1600" b="1" cap="all" spc="27" dirty="0">
                <a:latin typeface="Tahoma" panose="020B0604030504040204" pitchFamily="34" charset="0"/>
              </a:rPr>
              <a:t>ΑΝΑΚΥΚΛΩΣΙΜΑ</a:t>
            </a:r>
            <a:endParaRPr lang="en-US" sz="1600" b="1" cap="all" spc="27" dirty="0">
              <a:latin typeface="Tahoma" panose="020B0604030504040204" pitchFamily="34" charset="0"/>
            </a:endParaRPr>
          </a:p>
        </p:txBody>
      </p:sp>
      <p:sp>
        <p:nvSpPr>
          <p:cNvPr id="35" name="Freeform 118">
            <a:extLst>
              <a:ext uri="{FF2B5EF4-FFF2-40B4-BE49-F238E27FC236}">
                <a16:creationId xmlns:a16="http://schemas.microsoft.com/office/drawing/2014/main" id="{0EA90E63-8598-34C4-A324-3F4A036AEE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6565" y="3530903"/>
            <a:ext cx="244197" cy="244263"/>
          </a:xfrm>
          <a:custGeom>
            <a:avLst/>
            <a:gdLst>
              <a:gd name="T0" fmla="*/ 38763987 w 602"/>
              <a:gd name="T1" fmla="*/ 78441997 h 602"/>
              <a:gd name="T2" fmla="*/ 38763987 w 602"/>
              <a:gd name="T3" fmla="*/ 78441997 h 602"/>
              <a:gd name="T4" fmla="*/ 0 w 602"/>
              <a:gd name="T5" fmla="*/ 38763987 h 602"/>
              <a:gd name="T6" fmla="*/ 38763987 w 602"/>
              <a:gd name="T7" fmla="*/ 0 h 602"/>
              <a:gd name="T8" fmla="*/ 78441997 w 602"/>
              <a:gd name="T9" fmla="*/ 38763987 h 602"/>
              <a:gd name="T10" fmla="*/ 38763987 w 602"/>
              <a:gd name="T11" fmla="*/ 78441997 h 602"/>
              <a:gd name="T12" fmla="*/ 38763987 w 602"/>
              <a:gd name="T13" fmla="*/ 7439717 h 602"/>
              <a:gd name="T14" fmla="*/ 38763987 w 602"/>
              <a:gd name="T15" fmla="*/ 7439717 h 602"/>
              <a:gd name="T16" fmla="*/ 7439717 w 602"/>
              <a:gd name="T17" fmla="*/ 38763987 h 602"/>
              <a:gd name="T18" fmla="*/ 38763987 w 602"/>
              <a:gd name="T19" fmla="*/ 71002280 h 602"/>
              <a:gd name="T20" fmla="*/ 71002280 w 602"/>
              <a:gd name="T21" fmla="*/ 38763987 h 602"/>
              <a:gd name="T22" fmla="*/ 38763987 w 602"/>
              <a:gd name="T23" fmla="*/ 7439717 h 602"/>
              <a:gd name="T24" fmla="*/ 56253627 w 602"/>
              <a:gd name="T25" fmla="*/ 31455051 h 602"/>
              <a:gd name="T26" fmla="*/ 56253627 w 602"/>
              <a:gd name="T27" fmla="*/ 31455051 h 602"/>
              <a:gd name="T28" fmla="*/ 36937024 w 602"/>
              <a:gd name="T29" fmla="*/ 51685677 h 602"/>
              <a:gd name="T30" fmla="*/ 36937024 w 602"/>
              <a:gd name="T31" fmla="*/ 51685677 h 602"/>
              <a:gd name="T32" fmla="*/ 34196037 w 602"/>
              <a:gd name="T33" fmla="*/ 52598978 h 602"/>
              <a:gd name="T34" fmla="*/ 31324631 w 602"/>
              <a:gd name="T35" fmla="*/ 51685677 h 602"/>
              <a:gd name="T36" fmla="*/ 31324631 w 602"/>
              <a:gd name="T37" fmla="*/ 51685677 h 602"/>
              <a:gd name="T38" fmla="*/ 20361046 w 602"/>
              <a:gd name="T39" fmla="*/ 40591311 h 602"/>
              <a:gd name="T40" fmla="*/ 20361046 w 602"/>
              <a:gd name="T41" fmla="*/ 40591311 h 602"/>
              <a:gd name="T42" fmla="*/ 19447384 w 602"/>
              <a:gd name="T43" fmla="*/ 37850325 h 602"/>
              <a:gd name="T44" fmla="*/ 23102033 w 602"/>
              <a:gd name="T45" fmla="*/ 34196037 h 602"/>
              <a:gd name="T46" fmla="*/ 25842658 w 602"/>
              <a:gd name="T47" fmla="*/ 35109700 h 602"/>
              <a:gd name="T48" fmla="*/ 25842658 w 602"/>
              <a:gd name="T49" fmla="*/ 35109700 h 602"/>
              <a:gd name="T50" fmla="*/ 34196037 w 602"/>
              <a:gd name="T51" fmla="*/ 43462718 h 602"/>
              <a:gd name="T52" fmla="*/ 51685677 w 602"/>
              <a:gd name="T53" fmla="*/ 26756320 h 602"/>
              <a:gd name="T54" fmla="*/ 51685677 w 602"/>
              <a:gd name="T55" fmla="*/ 26756320 h 602"/>
              <a:gd name="T56" fmla="*/ 53512640 w 602"/>
              <a:gd name="T57" fmla="*/ 25842658 h 602"/>
              <a:gd name="T58" fmla="*/ 57167289 w 602"/>
              <a:gd name="T59" fmla="*/ 29497307 h 602"/>
              <a:gd name="T60" fmla="*/ 56253627 w 602"/>
              <a:gd name="T61" fmla="*/ 31455051 h 602"/>
              <a:gd name="T62" fmla="*/ 56253627 w 602"/>
              <a:gd name="T63" fmla="*/ 25842658 h 602"/>
              <a:gd name="T64" fmla="*/ 56253627 w 602"/>
              <a:gd name="T65" fmla="*/ 25842658 h 602"/>
              <a:gd name="T66" fmla="*/ 25842658 w 602"/>
              <a:gd name="T67" fmla="*/ 56253627 h 602"/>
              <a:gd name="T68" fmla="*/ 25842658 w 602"/>
              <a:gd name="T69" fmla="*/ 56253627 h 602"/>
              <a:gd name="T70" fmla="*/ 52598978 w 602"/>
              <a:gd name="T71" fmla="*/ 56253627 h 602"/>
              <a:gd name="T72" fmla="*/ 52598978 w 602"/>
              <a:gd name="T73" fmla="*/ 56253627 h 602"/>
              <a:gd name="T74" fmla="*/ 56253627 w 602"/>
              <a:gd name="T75" fmla="*/ 52598978 h 602"/>
              <a:gd name="T76" fmla="*/ 56253627 w 602"/>
              <a:gd name="T77" fmla="*/ 52598978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1600" dirty="0">
              <a:latin typeface="Tahoma" panose="020B0604030504040204" pitchFamily="34" charset="0"/>
            </a:endParaRPr>
          </a:p>
        </p:txBody>
      </p:sp>
      <p:cxnSp>
        <p:nvCxnSpPr>
          <p:cNvPr id="41" name="Ευθεία γραμμή σύνδεσης 40">
            <a:extLst>
              <a:ext uri="{FF2B5EF4-FFF2-40B4-BE49-F238E27FC236}">
                <a16:creationId xmlns:a16="http://schemas.microsoft.com/office/drawing/2014/main" id="{A404ADFA-F085-C6A2-44F0-26B57A5B4698}"/>
              </a:ext>
            </a:extLst>
          </p:cNvPr>
          <p:cNvCxnSpPr>
            <a:cxnSpLocks/>
          </p:cNvCxnSpPr>
          <p:nvPr/>
        </p:nvCxnSpPr>
        <p:spPr>
          <a:xfrm>
            <a:off x="2248425" y="3177000"/>
            <a:ext cx="1826313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" name="Ευθεία γραμμή σύνδεσης 41">
            <a:extLst>
              <a:ext uri="{FF2B5EF4-FFF2-40B4-BE49-F238E27FC236}">
                <a16:creationId xmlns:a16="http://schemas.microsoft.com/office/drawing/2014/main" id="{049B1018-E605-84BC-6FB4-9826EB7CFC2B}"/>
              </a:ext>
            </a:extLst>
          </p:cNvPr>
          <p:cNvCxnSpPr>
            <a:cxnSpLocks/>
          </p:cNvCxnSpPr>
          <p:nvPr/>
        </p:nvCxnSpPr>
        <p:spPr>
          <a:xfrm>
            <a:off x="7228315" y="2132765"/>
            <a:ext cx="3102421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C5D52B1-650E-7DE5-CF20-F2ADC1983A71}"/>
              </a:ext>
            </a:extLst>
          </p:cNvPr>
          <p:cNvSpPr txBox="1"/>
          <p:nvPr/>
        </p:nvSpPr>
        <p:spPr>
          <a:xfrm>
            <a:off x="224997" y="1501019"/>
            <a:ext cx="33686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Συνολικά παραγόμενα </a:t>
            </a:r>
            <a:r>
              <a:rPr lang="en-US" b="1" dirty="0"/>
              <a:t>:</a:t>
            </a:r>
            <a:r>
              <a:rPr lang="el-GR" b="1" dirty="0"/>
              <a:t> </a:t>
            </a:r>
            <a:r>
              <a:rPr lang="en-US" b="1" dirty="0"/>
              <a:t>47</a:t>
            </a:r>
            <a:r>
              <a:rPr lang="el-GR" b="1" dirty="0"/>
              <a:t>4.026</a:t>
            </a:r>
            <a:endParaRPr lang="en-US" b="1" dirty="0"/>
          </a:p>
          <a:p>
            <a:r>
              <a:rPr lang="el-GR" i="1" dirty="0"/>
              <a:t>Οικιακά</a:t>
            </a:r>
            <a:r>
              <a:rPr lang="en-US" i="1" dirty="0"/>
              <a:t>:</a:t>
            </a:r>
            <a:r>
              <a:rPr lang="el-GR" i="1" dirty="0"/>
              <a:t> </a:t>
            </a:r>
            <a:r>
              <a:rPr lang="en-US" i="1" dirty="0"/>
              <a:t>439</a:t>
            </a:r>
            <a:r>
              <a:rPr lang="el-GR" i="1" dirty="0"/>
              <a:t>.512</a:t>
            </a:r>
            <a:endParaRPr lang="en-US" i="1" dirty="0"/>
          </a:p>
          <a:p>
            <a:r>
              <a:rPr lang="el-GR" i="1" dirty="0"/>
              <a:t>ΒΕΑΣ: </a:t>
            </a:r>
            <a:r>
              <a:rPr lang="en-US" i="1" dirty="0"/>
              <a:t>34.</a:t>
            </a:r>
            <a:r>
              <a:rPr lang="el-GR" i="1" dirty="0"/>
              <a:t>514</a:t>
            </a:r>
            <a:endParaRPr lang="en-US" i="1" dirty="0"/>
          </a:p>
        </p:txBody>
      </p:sp>
      <p:cxnSp>
        <p:nvCxnSpPr>
          <p:cNvPr id="44" name="Ευθεία γραμμή σύνδεσης 43">
            <a:extLst>
              <a:ext uri="{FF2B5EF4-FFF2-40B4-BE49-F238E27FC236}">
                <a16:creationId xmlns:a16="http://schemas.microsoft.com/office/drawing/2014/main" id="{AB4A8ED7-2FE7-D335-D9CB-4555D7D6F8DE}"/>
              </a:ext>
            </a:extLst>
          </p:cNvPr>
          <p:cNvCxnSpPr>
            <a:cxnSpLocks/>
          </p:cNvCxnSpPr>
          <p:nvPr/>
        </p:nvCxnSpPr>
        <p:spPr>
          <a:xfrm>
            <a:off x="8224959" y="3516227"/>
            <a:ext cx="1603830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FAFF785-1B35-1B1C-45BF-C01AEE8EF392}"/>
              </a:ext>
            </a:extLst>
          </p:cNvPr>
          <p:cNvSpPr txBox="1"/>
          <p:nvPr/>
        </p:nvSpPr>
        <p:spPr>
          <a:xfrm>
            <a:off x="7172535" y="2621756"/>
            <a:ext cx="4214310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733"/>
              </a:lnSpc>
              <a:spcAft>
                <a:spcPts val="1600"/>
              </a:spcAft>
            </a:pPr>
            <a:r>
              <a:rPr lang="el-GR" sz="1600" b="1" cap="all" spc="27" dirty="0">
                <a:latin typeface="Tahoma" panose="020B0604030504040204" pitchFamily="34" charset="0"/>
              </a:rPr>
              <a:t>ΟΙΚΙΑΚΗ/ΕΠΙΤΟΠΙΑ ΚΟΜΠΟΣΤ.</a:t>
            </a:r>
            <a:endParaRPr lang="en-US" sz="1600" b="1" cap="all" spc="27" dirty="0">
              <a:latin typeface="Tahoma" panose="020B060403050404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61E52FA-78ED-E0DF-6155-4787F5B1E6F4}"/>
              </a:ext>
            </a:extLst>
          </p:cNvPr>
          <p:cNvSpPr txBox="1"/>
          <p:nvPr/>
        </p:nvSpPr>
        <p:spPr>
          <a:xfrm>
            <a:off x="7227750" y="2967449"/>
            <a:ext cx="2623528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733"/>
              </a:lnSpc>
            </a:pPr>
            <a:r>
              <a:rPr lang="el-GR" sz="1600" b="1" dirty="0">
                <a:solidFill>
                  <a:schemeClr val="accent1"/>
                </a:solidFill>
                <a:latin typeface="Tahoma" panose="020B0604030504040204" pitchFamily="34" charset="0"/>
                <a:ea typeface="Open Sans" panose="020B0606030504020204" pitchFamily="34" charset="0"/>
                <a:cs typeface="Tahoma" panose="020B0604030504040204" pitchFamily="34" charset="0"/>
              </a:rPr>
              <a:t> 20.632  </a:t>
            </a:r>
            <a:r>
              <a:rPr lang="en-US" sz="1600" b="1" dirty="0" err="1">
                <a:solidFill>
                  <a:schemeClr val="accent1"/>
                </a:solidFill>
                <a:latin typeface="Tahoma" panose="020B0604030504040204" pitchFamily="34" charset="0"/>
                <a:ea typeface="Open Sans" panose="020B0606030504020204" pitchFamily="34" charset="0"/>
                <a:cs typeface="Tahoma" panose="020B0604030504040204" pitchFamily="34" charset="0"/>
              </a:rPr>
              <a:t>tn</a:t>
            </a:r>
            <a:r>
              <a:rPr lang="en-US" sz="1600" b="1" dirty="0">
                <a:solidFill>
                  <a:schemeClr val="accent1"/>
                </a:solidFill>
                <a:latin typeface="Tahoma" panose="020B0604030504040204" pitchFamily="34" charset="0"/>
                <a:ea typeface="Open Sans" panose="020B0606030504020204" pitchFamily="34" charset="0"/>
                <a:cs typeface="Tahoma" panose="020B0604030504040204" pitchFamily="34" charset="0"/>
              </a:rPr>
              <a:t>/</a:t>
            </a:r>
            <a:r>
              <a:rPr lang="el-GR" sz="1600" b="1" dirty="0">
                <a:solidFill>
                  <a:schemeClr val="accent1"/>
                </a:solidFill>
                <a:latin typeface="Tahoma" panose="020B0604030504040204" pitchFamily="34" charset="0"/>
                <a:ea typeface="Open Sans" panose="020B0606030504020204" pitchFamily="34" charset="0"/>
                <a:cs typeface="Tahoma" panose="020B0604030504040204" pitchFamily="34" charset="0"/>
              </a:rPr>
              <a:t>έτος</a:t>
            </a:r>
            <a:endParaRPr lang="en-US" sz="1600" b="1" dirty="0">
              <a:solidFill>
                <a:schemeClr val="accent1"/>
              </a:solidFill>
              <a:latin typeface="Tahoma" panose="020B0604030504040204" pitchFamily="34" charset="0"/>
              <a:ea typeface="Open Sans" panose="020B0606030504020204" pitchFamily="34" charset="0"/>
              <a:cs typeface="Tahoma" panose="020B0604030504040204" pitchFamily="34" charset="0"/>
            </a:endParaRPr>
          </a:p>
        </p:txBody>
      </p:sp>
      <p:cxnSp>
        <p:nvCxnSpPr>
          <p:cNvPr id="48" name="Ευθεία γραμμή σύνδεσης 47">
            <a:extLst>
              <a:ext uri="{FF2B5EF4-FFF2-40B4-BE49-F238E27FC236}">
                <a16:creationId xmlns:a16="http://schemas.microsoft.com/office/drawing/2014/main" id="{B001328A-066B-D25E-26A5-DEFF7A56671C}"/>
              </a:ext>
            </a:extLst>
          </p:cNvPr>
          <p:cNvCxnSpPr>
            <a:cxnSpLocks/>
          </p:cNvCxnSpPr>
          <p:nvPr/>
        </p:nvCxnSpPr>
        <p:spPr>
          <a:xfrm>
            <a:off x="7989986" y="2898100"/>
            <a:ext cx="3539056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9" name="Ευθεία γραμμή σύνδεσης 48">
            <a:extLst>
              <a:ext uri="{FF2B5EF4-FFF2-40B4-BE49-F238E27FC236}">
                <a16:creationId xmlns:a16="http://schemas.microsoft.com/office/drawing/2014/main" id="{470019F5-23E0-C251-1E0F-F6D58FF5DFEA}"/>
              </a:ext>
            </a:extLst>
          </p:cNvPr>
          <p:cNvCxnSpPr>
            <a:cxnSpLocks/>
          </p:cNvCxnSpPr>
          <p:nvPr/>
        </p:nvCxnSpPr>
        <p:spPr>
          <a:xfrm>
            <a:off x="7573662" y="5593063"/>
            <a:ext cx="1603830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" name="Ευθεία γραμμή σύνδεσης 49">
            <a:extLst>
              <a:ext uri="{FF2B5EF4-FFF2-40B4-BE49-F238E27FC236}">
                <a16:creationId xmlns:a16="http://schemas.microsoft.com/office/drawing/2014/main" id="{06BB6D24-3E41-ED44-C469-C365EA411FB3}"/>
              </a:ext>
            </a:extLst>
          </p:cNvPr>
          <p:cNvCxnSpPr>
            <a:cxnSpLocks/>
          </p:cNvCxnSpPr>
          <p:nvPr/>
        </p:nvCxnSpPr>
        <p:spPr>
          <a:xfrm>
            <a:off x="3745403" y="6062326"/>
            <a:ext cx="1603830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D9D1B83-0B43-A998-5586-13FBF7F1D2E5}"/>
              </a:ext>
            </a:extLst>
          </p:cNvPr>
          <p:cNvSpPr txBox="1"/>
          <p:nvPr/>
        </p:nvSpPr>
        <p:spPr>
          <a:xfrm>
            <a:off x="5591700" y="1523075"/>
            <a:ext cx="751488" cy="2180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ts val="1733"/>
              </a:lnSpc>
              <a:spcAft>
                <a:spcPts val="1600"/>
              </a:spcAft>
            </a:pPr>
            <a:r>
              <a:rPr lang="en-US" sz="1600" b="1" cap="all" spc="27" dirty="0">
                <a:latin typeface="Tahoma" panose="020B0604030504040204" pitchFamily="34" charset="0"/>
              </a:rPr>
              <a:t>T</a:t>
            </a:r>
            <a:r>
              <a:rPr lang="el-GR" sz="1600" b="1" cap="all" spc="27" dirty="0">
                <a:latin typeface="Tahoma" panose="020B0604030504040204" pitchFamily="34" charset="0"/>
              </a:rPr>
              <a:t>ΑΦΗ*</a:t>
            </a:r>
            <a:endParaRPr lang="en-US" sz="1600" b="1" cap="all" spc="27" dirty="0">
              <a:latin typeface="Tahoma" panose="020B0604030504040204" pitchFamily="34" charset="0"/>
            </a:endParaRPr>
          </a:p>
        </p:txBody>
      </p:sp>
      <p:cxnSp>
        <p:nvCxnSpPr>
          <p:cNvPr id="37" name="Ευθεία γραμμή σύνδεσης 36">
            <a:extLst>
              <a:ext uri="{FF2B5EF4-FFF2-40B4-BE49-F238E27FC236}">
                <a16:creationId xmlns:a16="http://schemas.microsoft.com/office/drawing/2014/main" id="{5378D443-4C04-B09B-DAA3-A5E5B327A3F9}"/>
              </a:ext>
            </a:extLst>
          </p:cNvPr>
          <p:cNvCxnSpPr>
            <a:cxnSpLocks/>
            <a:endCxn id="36" idx="2"/>
          </p:cNvCxnSpPr>
          <p:nvPr/>
        </p:nvCxnSpPr>
        <p:spPr>
          <a:xfrm flipH="1" flipV="1">
            <a:off x="5967444" y="1741083"/>
            <a:ext cx="40776" cy="116804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458D2A16-A06C-6C75-D396-17F71A748E47}"/>
              </a:ext>
            </a:extLst>
          </p:cNvPr>
          <p:cNvSpPr txBox="1"/>
          <p:nvPr/>
        </p:nvSpPr>
        <p:spPr>
          <a:xfrm>
            <a:off x="-248429" y="3773344"/>
            <a:ext cx="2623528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733"/>
              </a:lnSpc>
            </a:pPr>
            <a:r>
              <a:rPr lang="el-GR" sz="1500" b="1" dirty="0">
                <a:solidFill>
                  <a:schemeClr val="accent1"/>
                </a:solidFill>
                <a:latin typeface="Tahoma" panose="020B0604030504040204" pitchFamily="34" charset="0"/>
                <a:ea typeface="Open Sans" panose="020B0606030504020204" pitchFamily="34" charset="0"/>
                <a:cs typeface="Tahoma" panose="020B0604030504040204" pitchFamily="34" charset="0"/>
              </a:rPr>
              <a:t> 16.743 </a:t>
            </a:r>
            <a:r>
              <a:rPr lang="en-US" sz="1500" b="1" dirty="0" err="1">
                <a:solidFill>
                  <a:schemeClr val="accent1"/>
                </a:solidFill>
                <a:latin typeface="Tahoma" panose="020B0604030504040204" pitchFamily="34" charset="0"/>
                <a:ea typeface="Open Sans" panose="020B0606030504020204" pitchFamily="34" charset="0"/>
                <a:cs typeface="Tahoma" panose="020B0604030504040204" pitchFamily="34" charset="0"/>
              </a:rPr>
              <a:t>tn</a:t>
            </a:r>
            <a:r>
              <a:rPr lang="en-US" sz="1500" b="1" dirty="0">
                <a:solidFill>
                  <a:schemeClr val="accent1"/>
                </a:solidFill>
                <a:latin typeface="Tahoma" panose="020B0604030504040204" pitchFamily="34" charset="0"/>
                <a:ea typeface="Open Sans" panose="020B0606030504020204" pitchFamily="34" charset="0"/>
                <a:cs typeface="Tahoma" panose="020B0604030504040204" pitchFamily="34" charset="0"/>
              </a:rPr>
              <a:t>/</a:t>
            </a:r>
            <a:r>
              <a:rPr lang="el-GR" sz="1500" b="1" dirty="0">
                <a:solidFill>
                  <a:schemeClr val="accent1"/>
                </a:solidFill>
                <a:latin typeface="Tahoma" panose="020B0604030504040204" pitchFamily="34" charset="0"/>
                <a:ea typeface="Open Sans" panose="020B0606030504020204" pitchFamily="34" charset="0"/>
                <a:cs typeface="Tahoma" panose="020B0604030504040204" pitchFamily="34" charset="0"/>
              </a:rPr>
              <a:t>έτος</a:t>
            </a:r>
            <a:endParaRPr lang="en-US" sz="1500" b="1" dirty="0">
              <a:solidFill>
                <a:schemeClr val="accent1"/>
              </a:solidFill>
              <a:latin typeface="Tahoma" panose="020B0604030504040204" pitchFamily="34" charset="0"/>
              <a:ea typeface="Open Sans" panose="020B060603050402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97B119A-C9AC-D072-83EE-17AE54177ED4}"/>
              </a:ext>
            </a:extLst>
          </p:cNvPr>
          <p:cNvSpPr txBox="1"/>
          <p:nvPr/>
        </p:nvSpPr>
        <p:spPr>
          <a:xfrm>
            <a:off x="-248429" y="4404248"/>
            <a:ext cx="2623528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733"/>
              </a:lnSpc>
            </a:pPr>
            <a:r>
              <a:rPr lang="el-GR" sz="1500" b="1" dirty="0">
                <a:solidFill>
                  <a:schemeClr val="accent1"/>
                </a:solidFill>
                <a:latin typeface="Tahoma" panose="020B0604030504040204" pitchFamily="34" charset="0"/>
                <a:ea typeface="Open Sans" panose="020B0606030504020204" pitchFamily="34" charset="0"/>
                <a:cs typeface="Tahoma" panose="020B0604030504040204" pitchFamily="34" charset="0"/>
              </a:rPr>
              <a:t>    146.967   </a:t>
            </a:r>
            <a:r>
              <a:rPr lang="en-US" sz="1500" b="1" dirty="0" err="1">
                <a:solidFill>
                  <a:schemeClr val="accent1"/>
                </a:solidFill>
                <a:latin typeface="Tahoma" panose="020B0604030504040204" pitchFamily="34" charset="0"/>
                <a:ea typeface="Open Sans" panose="020B0606030504020204" pitchFamily="34" charset="0"/>
                <a:cs typeface="Tahoma" panose="020B0604030504040204" pitchFamily="34" charset="0"/>
              </a:rPr>
              <a:t>tn</a:t>
            </a:r>
            <a:r>
              <a:rPr lang="en-US" sz="1500" b="1" dirty="0">
                <a:solidFill>
                  <a:schemeClr val="accent1"/>
                </a:solidFill>
                <a:latin typeface="Tahoma" panose="020B0604030504040204" pitchFamily="34" charset="0"/>
                <a:ea typeface="Open Sans" panose="020B0606030504020204" pitchFamily="34" charset="0"/>
                <a:cs typeface="Tahoma" panose="020B0604030504040204" pitchFamily="34" charset="0"/>
              </a:rPr>
              <a:t>/</a:t>
            </a:r>
            <a:r>
              <a:rPr lang="el-GR" sz="1500" b="1" dirty="0">
                <a:solidFill>
                  <a:schemeClr val="accent1"/>
                </a:solidFill>
                <a:latin typeface="Tahoma" panose="020B0604030504040204" pitchFamily="34" charset="0"/>
                <a:ea typeface="Open Sans" panose="020B0606030504020204" pitchFamily="34" charset="0"/>
                <a:cs typeface="Tahoma" panose="020B0604030504040204" pitchFamily="34" charset="0"/>
              </a:rPr>
              <a:t>έτος</a:t>
            </a:r>
            <a:endParaRPr lang="en-US" sz="1500" b="1" dirty="0">
              <a:solidFill>
                <a:schemeClr val="accent1"/>
              </a:solidFill>
              <a:latin typeface="Tahoma" panose="020B0604030504040204" pitchFamily="34" charset="0"/>
              <a:ea typeface="Open Sans" panose="020B060603050402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F38B751-E5AB-0896-66F3-473F23FDAF21}"/>
              </a:ext>
            </a:extLst>
          </p:cNvPr>
          <p:cNvSpPr txBox="1"/>
          <p:nvPr/>
        </p:nvSpPr>
        <p:spPr>
          <a:xfrm>
            <a:off x="-272395" y="5035152"/>
            <a:ext cx="2623528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733"/>
              </a:lnSpc>
            </a:pPr>
            <a:r>
              <a:rPr lang="el-GR" sz="1500" b="1" dirty="0">
                <a:solidFill>
                  <a:schemeClr val="accent1"/>
                </a:solidFill>
                <a:latin typeface="Tahoma" panose="020B0604030504040204" pitchFamily="34" charset="0"/>
                <a:ea typeface="Open Sans" panose="020B0606030504020204" pitchFamily="34" charset="0"/>
                <a:cs typeface="Tahoma" panose="020B0604030504040204" pitchFamily="34" charset="0"/>
              </a:rPr>
              <a:t>   22.324   </a:t>
            </a:r>
            <a:r>
              <a:rPr lang="en-US" sz="1500" b="1" dirty="0" err="1">
                <a:solidFill>
                  <a:schemeClr val="accent1"/>
                </a:solidFill>
                <a:latin typeface="Tahoma" panose="020B0604030504040204" pitchFamily="34" charset="0"/>
                <a:ea typeface="Open Sans" panose="020B0606030504020204" pitchFamily="34" charset="0"/>
                <a:cs typeface="Tahoma" panose="020B0604030504040204" pitchFamily="34" charset="0"/>
              </a:rPr>
              <a:t>tn</a:t>
            </a:r>
            <a:r>
              <a:rPr lang="en-US" sz="1500" b="1" dirty="0">
                <a:solidFill>
                  <a:schemeClr val="accent1"/>
                </a:solidFill>
                <a:latin typeface="Tahoma" panose="020B0604030504040204" pitchFamily="34" charset="0"/>
                <a:ea typeface="Open Sans" panose="020B0606030504020204" pitchFamily="34" charset="0"/>
                <a:cs typeface="Tahoma" panose="020B0604030504040204" pitchFamily="34" charset="0"/>
              </a:rPr>
              <a:t>/</a:t>
            </a:r>
            <a:r>
              <a:rPr lang="el-GR" sz="1500" b="1" dirty="0">
                <a:solidFill>
                  <a:schemeClr val="accent1"/>
                </a:solidFill>
                <a:latin typeface="Tahoma" panose="020B0604030504040204" pitchFamily="34" charset="0"/>
                <a:ea typeface="Open Sans" panose="020B0606030504020204" pitchFamily="34" charset="0"/>
                <a:cs typeface="Tahoma" panose="020B0604030504040204" pitchFamily="34" charset="0"/>
              </a:rPr>
              <a:t>έτος</a:t>
            </a:r>
            <a:endParaRPr lang="en-US" sz="1500" b="1" dirty="0">
              <a:solidFill>
                <a:schemeClr val="accent1"/>
              </a:solidFill>
              <a:latin typeface="Tahoma" panose="020B0604030504040204" pitchFamily="34" charset="0"/>
              <a:ea typeface="Open Sans" panose="020B060603050402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27FCBF-D9E6-B000-9CE9-C6DC715C59A7}"/>
              </a:ext>
            </a:extLst>
          </p:cNvPr>
          <p:cNvSpPr txBox="1"/>
          <p:nvPr/>
        </p:nvSpPr>
        <p:spPr>
          <a:xfrm>
            <a:off x="89296" y="5645668"/>
            <a:ext cx="3301592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l-GR" sz="1600" b="1" i="1" dirty="0"/>
              <a:t>* Συνολική ταφή 9,08%</a:t>
            </a:r>
          </a:p>
          <a:p>
            <a:r>
              <a:rPr lang="el-GR" sz="1600" b="1" i="1" dirty="0"/>
              <a:t>από υπόλειμμα </a:t>
            </a:r>
            <a:r>
              <a:rPr lang="el-GR" sz="1600" b="1" i="1" dirty="0" err="1"/>
              <a:t>ΔσΠ</a:t>
            </a:r>
            <a:r>
              <a:rPr lang="el-GR" sz="1600" b="1" i="1" dirty="0"/>
              <a:t>, επεξεργασία στην </a:t>
            </a:r>
            <a:r>
              <a:rPr lang="el-GR" sz="1600" b="1" i="1" dirty="0" err="1"/>
              <a:t>ΜΑΑα</a:t>
            </a:r>
            <a:r>
              <a:rPr lang="el-GR" sz="1600" b="1" i="1" dirty="0"/>
              <a:t> και υπόλειμμα ενεργειακής αξιοποίησης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7630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ash and waste concept with food glass and paper realistic Free Vector">
            <a:extLst>
              <a:ext uri="{FF2B5EF4-FFF2-40B4-BE49-F238E27FC236}">
                <a16:creationId xmlns:a16="http://schemas.microsoft.com/office/drawing/2014/main" id="{CC55A0B9-9E21-B080-1B03-4197177D0217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7" r="10080" b="23447"/>
          <a:stretch/>
        </p:blipFill>
        <p:spPr bwMode="auto">
          <a:xfrm>
            <a:off x="2933703" y="0"/>
            <a:ext cx="925829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C42972-B9C4-4872-8FFD-49A246B2C269}"/>
              </a:ext>
            </a:extLst>
          </p:cNvPr>
          <p:cNvSpPr/>
          <p:nvPr/>
        </p:nvSpPr>
        <p:spPr>
          <a:xfrm>
            <a:off x="0" y="0"/>
            <a:ext cx="12220215" cy="6858000"/>
          </a:xfrm>
          <a:prstGeom prst="rect">
            <a:avLst/>
          </a:prstGeom>
          <a:solidFill>
            <a:srgbClr val="00878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5840" y="2827546"/>
            <a:ext cx="9900320" cy="236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latin typeface="PF DinDisplay Pro" panose="02000506030000020004" pitchFamily="2" charset="0"/>
                <a:ea typeface="Lato" charset="0"/>
                <a:cs typeface="Lato" charset="0"/>
              </a:rPr>
              <a:t>Μέτρα ενίσχυσης της Επαναχρησιμοποίησης &amp; της Διαλογής στην Πηγή</a:t>
            </a:r>
          </a:p>
          <a:p>
            <a:pPr algn="ctr"/>
            <a:endParaRPr lang="en-US" sz="6750" b="1" dirty="0">
              <a:solidFill>
                <a:schemeClr val="bg1"/>
              </a:solidFill>
              <a:latin typeface="PF DinDisplay Pro" panose="02000506030000020004" pitchFamily="2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6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Θέση κειμένου 3">
            <a:extLst>
              <a:ext uri="{FF2B5EF4-FFF2-40B4-BE49-F238E27FC236}">
                <a16:creationId xmlns:a16="http://schemas.microsoft.com/office/drawing/2014/main" id="{968B37D8-BB5C-42DE-B043-215D372FCAF2}"/>
              </a:ext>
            </a:extLst>
          </p:cNvPr>
          <p:cNvSpPr txBox="1">
            <a:spLocks/>
          </p:cNvSpPr>
          <p:nvPr/>
        </p:nvSpPr>
        <p:spPr>
          <a:xfrm>
            <a:off x="7097732" y="1631435"/>
            <a:ext cx="4561216" cy="13946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b="1" dirty="0">
              <a:latin typeface="PF DinDisplay Pro" panose="02000506030000020004" pitchFamily="2" charset="0"/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3669746B-C340-437B-B14B-BB074D7A0C05}"/>
              </a:ext>
            </a:extLst>
          </p:cNvPr>
          <p:cNvSpPr/>
          <p:nvPr/>
        </p:nvSpPr>
        <p:spPr>
          <a:xfrm>
            <a:off x="3270524" y="1518716"/>
            <a:ext cx="5467099" cy="548653"/>
          </a:xfrm>
          <a:prstGeom prst="rect">
            <a:avLst/>
          </a:prstGeom>
          <a:solidFill>
            <a:srgbClr val="DD8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PF DinDisplay Pro" panose="02000506030000020004" pitchFamily="2" charset="0"/>
              </a:rPr>
              <a:t>Διαλογή στην πηγή</a:t>
            </a:r>
            <a:r>
              <a:rPr lang="en-US" sz="2800" b="1" dirty="0">
                <a:latin typeface="PF DinDisplay Pro" panose="02000506030000020004" pitchFamily="2" charset="0"/>
              </a:rPr>
              <a:t> </a:t>
            </a:r>
            <a:r>
              <a:rPr lang="el-GR" sz="2800" b="1" dirty="0" err="1">
                <a:latin typeface="PF DinDisplay Pro" panose="02000506030000020004" pitchFamily="2" charset="0"/>
              </a:rPr>
              <a:t>βιοαποβλήτων</a:t>
            </a:r>
            <a:endParaRPr lang="el-GR" sz="2800" b="1" dirty="0">
              <a:latin typeface="PF DinDisplay Pro" panose="02000506030000020004" pitchFamily="2" charset="0"/>
            </a:endParaRPr>
          </a:p>
        </p:txBody>
      </p:sp>
      <p:sp>
        <p:nvSpPr>
          <p:cNvPr id="12" name="Θέση κειμένου 3">
            <a:extLst>
              <a:ext uri="{FF2B5EF4-FFF2-40B4-BE49-F238E27FC236}">
                <a16:creationId xmlns:a16="http://schemas.microsoft.com/office/drawing/2014/main" id="{77D11334-F973-405E-8AE9-03A18C42BDC7}"/>
              </a:ext>
            </a:extLst>
          </p:cNvPr>
          <p:cNvSpPr txBox="1">
            <a:spLocks/>
          </p:cNvSpPr>
          <p:nvPr/>
        </p:nvSpPr>
        <p:spPr>
          <a:xfrm>
            <a:off x="6051687" y="2300626"/>
            <a:ext cx="6014032" cy="45749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Υποχρεωτική χωριστή συλλογή από τους Δήμους των </a:t>
            </a:r>
            <a:r>
              <a:rPr lang="el-GR" sz="2200" b="1" dirty="0" err="1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βιοαποβλήτων</a:t>
            </a:r>
            <a:r>
              <a:rPr lang="en-US" sz="2200" b="1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 έμφαση στους οικισμούς &gt;2000 και οικισμούς με μεγάλη </a:t>
            </a:r>
            <a:r>
              <a:rPr lang="el-GR" sz="2200" dirty="0" err="1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επισκεψιμότητα</a:t>
            </a:r>
            <a:endParaRPr lang="el-GR" sz="22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10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Ανάπτυξη προγραμμάτων </a:t>
            </a:r>
            <a:r>
              <a:rPr lang="el-GR" sz="2200" b="1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οικιακής και επιτόπιας κομποστοποίησης. Προβλέπεται εγκατάσταση μικρής μ</a:t>
            </a: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ονάδας επιτόπιας κομποστοποίησης στον </a:t>
            </a:r>
            <a:r>
              <a:rPr lang="el-GR" sz="2200" b="1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Δήμο </a:t>
            </a:r>
            <a:r>
              <a:rPr lang="el-GR" sz="2200" b="1" dirty="0" err="1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Σφακίων</a:t>
            </a: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10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Διεύρυνση δικτύου χωριστής συλλογής αποβλήτων </a:t>
            </a:r>
            <a:r>
              <a:rPr lang="el-GR" sz="2200" b="1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βρώσιμων λιπών και ελαίων.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10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6D43E16E-A422-35C7-5A23-DC02B95D4B85}"/>
              </a:ext>
            </a:extLst>
          </p:cNvPr>
          <p:cNvSpPr/>
          <p:nvPr/>
        </p:nvSpPr>
        <p:spPr>
          <a:xfrm>
            <a:off x="-28215" y="0"/>
            <a:ext cx="12220215" cy="1437699"/>
          </a:xfrm>
          <a:prstGeom prst="rect">
            <a:avLst/>
          </a:prstGeom>
          <a:solidFill>
            <a:srgbClr val="008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D0AFCF-41DA-66EF-2A0F-3B1A20933773}"/>
              </a:ext>
            </a:extLst>
          </p:cNvPr>
          <p:cNvSpPr>
            <a:spLocks/>
          </p:cNvSpPr>
          <p:nvPr/>
        </p:nvSpPr>
        <p:spPr bwMode="auto">
          <a:xfrm>
            <a:off x="2829327" y="132645"/>
            <a:ext cx="634949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Επαναχρησιμοποίηση &amp; 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Διαλογή στην Πηγή </a:t>
            </a:r>
            <a:endParaRPr lang="en-US" sz="2400" b="1" dirty="0">
              <a:solidFill>
                <a:schemeClr val="bg1"/>
              </a:solidFill>
              <a:latin typeface="PF DinDisplay Pro" panose="02000506030000020004" pitchFamily="2" charset="0"/>
              <a:ea typeface="Lato Black" charset="0"/>
              <a:cs typeface="Lato Black" charset="0"/>
              <a:sym typeface="Bebas Neue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9E989E-AA49-15C3-5179-578E2A57E134}"/>
              </a:ext>
            </a:extLst>
          </p:cNvPr>
          <p:cNvGrpSpPr/>
          <p:nvPr/>
        </p:nvGrpSpPr>
        <p:grpSpPr>
          <a:xfrm>
            <a:off x="5804101" y="1222464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7D94F45-D35C-EF42-4C7C-00B7F36F5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51BDC8D-3D40-47D4-0AA9-24BB46B1C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F0B02BF5-AE44-79BC-36B0-4E2F3E337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</p:grpSp>
      <p:pic>
        <p:nvPicPr>
          <p:cNvPr id="2" name="Picture 4" descr="Ένα σύγχρονο απορριμματοφόρο και 80 κάδοι συλλογής βιοαποβλήτων στην  υπηρεσία του Δήμου Πεντέλης - Penteli Official Website">
            <a:extLst>
              <a:ext uri="{FF2B5EF4-FFF2-40B4-BE49-F238E27FC236}">
                <a16:creationId xmlns:a16="http://schemas.microsoft.com/office/drawing/2014/main" id="{391561BE-A648-9D86-8ADA-BF696CB32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02" y="2137366"/>
            <a:ext cx="5467099" cy="409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474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Θέση κειμένου 3">
            <a:extLst>
              <a:ext uri="{FF2B5EF4-FFF2-40B4-BE49-F238E27FC236}">
                <a16:creationId xmlns:a16="http://schemas.microsoft.com/office/drawing/2014/main" id="{968B37D8-BB5C-42DE-B043-215D372FCAF2}"/>
              </a:ext>
            </a:extLst>
          </p:cNvPr>
          <p:cNvSpPr txBox="1">
            <a:spLocks/>
          </p:cNvSpPr>
          <p:nvPr/>
        </p:nvSpPr>
        <p:spPr>
          <a:xfrm>
            <a:off x="7097732" y="1631435"/>
            <a:ext cx="4561216" cy="13946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b="1" dirty="0">
              <a:latin typeface="PF DinDisplay Pro" panose="02000506030000020004" pitchFamily="2" charset="0"/>
            </a:endParaRPr>
          </a:p>
        </p:txBody>
      </p:sp>
      <p:sp>
        <p:nvSpPr>
          <p:cNvPr id="12" name="Θέση κειμένου 3">
            <a:extLst>
              <a:ext uri="{FF2B5EF4-FFF2-40B4-BE49-F238E27FC236}">
                <a16:creationId xmlns:a16="http://schemas.microsoft.com/office/drawing/2014/main" id="{77D11334-F973-405E-8AE9-03A18C42BDC7}"/>
              </a:ext>
            </a:extLst>
          </p:cNvPr>
          <p:cNvSpPr txBox="1">
            <a:spLocks/>
          </p:cNvSpPr>
          <p:nvPr/>
        </p:nvSpPr>
        <p:spPr>
          <a:xfrm>
            <a:off x="5961258" y="2310660"/>
            <a:ext cx="6014032" cy="44146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Καθιέρωση της χωριστής συλλογής επιμέρους ρευμάτων ανακυκλώσιμων</a:t>
            </a:r>
          </a:p>
          <a:p>
            <a:pPr marL="270510" algn="just">
              <a:lnSpc>
                <a:spcPct val="115000"/>
              </a:lnSpc>
              <a:spcAft>
                <a:spcPts val="600"/>
              </a:spcAft>
            </a:pPr>
            <a:r>
              <a:rPr lang="el-GR" sz="1800" dirty="0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α) για τις </a:t>
            </a:r>
            <a:r>
              <a:rPr lang="el-GR" sz="1800" b="1" dirty="0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συσκευασίες</a:t>
            </a:r>
            <a:r>
              <a:rPr lang="el-GR" sz="1800" dirty="0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από το/τα οικεία ΣΕΔ και από τους Δήμους και </a:t>
            </a:r>
          </a:p>
          <a:p>
            <a:pPr marL="270510" algn="just">
              <a:lnSpc>
                <a:spcPct val="115000"/>
              </a:lnSpc>
              <a:spcAft>
                <a:spcPts val="600"/>
              </a:spcAft>
            </a:pPr>
            <a:r>
              <a:rPr lang="el-GR" sz="1800" dirty="0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β) για τα </a:t>
            </a:r>
            <a:r>
              <a:rPr lang="el-GR" sz="1800" b="1" dirty="0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λοιπά ανακυκλώσιμα</a:t>
            </a:r>
            <a:r>
              <a:rPr lang="el-GR" sz="1800" b="1" dirty="0"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dirty="0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από τους δήμους και τους άλλους αρμόδιους φορείς </a:t>
            </a:r>
            <a:r>
              <a:rPr lang="el-GR" sz="1800" b="1" dirty="0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(Γωνιές </a:t>
            </a:r>
            <a:r>
              <a:rPr lang="el-GR" sz="1800" b="1" dirty="0"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800" b="1" dirty="0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νακύκλωσης, Πράσινα σημεία/ΚΑΕΔΙΣΠ κλπ)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1000" dirty="0">
              <a:highlight>
                <a:srgbClr val="FFFF00"/>
              </a:highlight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Δράσεις για τη χωριστή συλλογή </a:t>
            </a:r>
            <a:r>
              <a:rPr lang="el-GR" sz="2200" b="1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αλουμινίου και ΠΜΧ.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10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6D43E16E-A422-35C7-5A23-DC02B95D4B85}"/>
              </a:ext>
            </a:extLst>
          </p:cNvPr>
          <p:cNvSpPr/>
          <p:nvPr/>
        </p:nvSpPr>
        <p:spPr>
          <a:xfrm>
            <a:off x="-28215" y="0"/>
            <a:ext cx="12220215" cy="1437699"/>
          </a:xfrm>
          <a:prstGeom prst="rect">
            <a:avLst/>
          </a:prstGeom>
          <a:solidFill>
            <a:srgbClr val="008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D0AFCF-41DA-66EF-2A0F-3B1A20933773}"/>
              </a:ext>
            </a:extLst>
          </p:cNvPr>
          <p:cNvSpPr>
            <a:spLocks/>
          </p:cNvSpPr>
          <p:nvPr/>
        </p:nvSpPr>
        <p:spPr bwMode="auto">
          <a:xfrm>
            <a:off x="2829327" y="132645"/>
            <a:ext cx="634949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Επαναχρησιμοποίηση &amp; 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Διαλογή στην Πηγή </a:t>
            </a:r>
            <a:endParaRPr lang="en-US" sz="2400" b="1" dirty="0">
              <a:solidFill>
                <a:schemeClr val="bg1"/>
              </a:solidFill>
              <a:latin typeface="PF DinDisplay Pro" panose="02000506030000020004" pitchFamily="2" charset="0"/>
              <a:ea typeface="Lato Black" charset="0"/>
              <a:cs typeface="Lato Black" charset="0"/>
              <a:sym typeface="Bebas Neue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9E989E-AA49-15C3-5179-578E2A57E134}"/>
              </a:ext>
            </a:extLst>
          </p:cNvPr>
          <p:cNvGrpSpPr/>
          <p:nvPr/>
        </p:nvGrpSpPr>
        <p:grpSpPr>
          <a:xfrm>
            <a:off x="5804101" y="1222464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7D94F45-D35C-EF42-4C7C-00B7F36F5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51BDC8D-3D40-47D4-0AA9-24BB46B1C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F0B02BF5-AE44-79BC-36B0-4E2F3E337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</p:grp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3669746B-C340-437B-B14B-BB074D7A0C05}"/>
              </a:ext>
            </a:extLst>
          </p:cNvPr>
          <p:cNvSpPr/>
          <p:nvPr/>
        </p:nvSpPr>
        <p:spPr>
          <a:xfrm>
            <a:off x="831947" y="1433710"/>
            <a:ext cx="10363200" cy="468189"/>
          </a:xfrm>
          <a:prstGeom prst="rect">
            <a:avLst/>
          </a:prstGeom>
          <a:solidFill>
            <a:srgbClr val="DD8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PF DinDisplay Pro" panose="02000506030000020004" pitchFamily="2" charset="0"/>
              </a:rPr>
              <a:t>Χωριστή συλλογή επιμέρους ρευμάτων ανακυκλώσιμων υλικών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EABA45-0C83-1CD2-D4C2-11B9227D1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" y="3069431"/>
            <a:ext cx="4742727" cy="378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B1E6709A-E1C0-E626-409E-3C18D85257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5" b="18502"/>
          <a:stretch/>
        </p:blipFill>
        <p:spPr>
          <a:xfrm>
            <a:off x="88305" y="2017895"/>
            <a:ext cx="4742727" cy="24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32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Θέση κειμένου 3">
            <a:extLst>
              <a:ext uri="{FF2B5EF4-FFF2-40B4-BE49-F238E27FC236}">
                <a16:creationId xmlns:a16="http://schemas.microsoft.com/office/drawing/2014/main" id="{968B37D8-BB5C-42DE-B043-215D372FCAF2}"/>
              </a:ext>
            </a:extLst>
          </p:cNvPr>
          <p:cNvSpPr txBox="1">
            <a:spLocks/>
          </p:cNvSpPr>
          <p:nvPr/>
        </p:nvSpPr>
        <p:spPr>
          <a:xfrm>
            <a:off x="7097732" y="1631435"/>
            <a:ext cx="4561216" cy="13946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b="1" dirty="0">
              <a:latin typeface="PF DinDisplay Pro" panose="02000506030000020004" pitchFamily="2" charset="0"/>
            </a:endParaRPr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6D43E16E-A422-35C7-5A23-DC02B95D4B85}"/>
              </a:ext>
            </a:extLst>
          </p:cNvPr>
          <p:cNvSpPr/>
          <p:nvPr/>
        </p:nvSpPr>
        <p:spPr>
          <a:xfrm>
            <a:off x="-28215" y="0"/>
            <a:ext cx="12220215" cy="1437699"/>
          </a:xfrm>
          <a:prstGeom prst="rect">
            <a:avLst/>
          </a:prstGeom>
          <a:solidFill>
            <a:srgbClr val="008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D0AFCF-41DA-66EF-2A0F-3B1A20933773}"/>
              </a:ext>
            </a:extLst>
          </p:cNvPr>
          <p:cNvSpPr>
            <a:spLocks/>
          </p:cNvSpPr>
          <p:nvPr/>
        </p:nvSpPr>
        <p:spPr bwMode="auto">
          <a:xfrm>
            <a:off x="2829327" y="132645"/>
            <a:ext cx="634949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Επαναχρησιμοποίηση &amp; 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Διαλογή στην Πηγή </a:t>
            </a:r>
            <a:endParaRPr lang="en-US" sz="2400" b="1" dirty="0">
              <a:solidFill>
                <a:schemeClr val="bg1"/>
              </a:solidFill>
              <a:latin typeface="PF DinDisplay Pro" panose="02000506030000020004" pitchFamily="2" charset="0"/>
              <a:ea typeface="Lato Black" charset="0"/>
              <a:cs typeface="Lato Black" charset="0"/>
              <a:sym typeface="Bebas Neue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9E989E-AA49-15C3-5179-578E2A57E134}"/>
              </a:ext>
            </a:extLst>
          </p:cNvPr>
          <p:cNvGrpSpPr/>
          <p:nvPr/>
        </p:nvGrpSpPr>
        <p:grpSpPr>
          <a:xfrm>
            <a:off x="5804101" y="1222464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7D94F45-D35C-EF42-4C7C-00B7F36F5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51BDC8D-3D40-47D4-0AA9-24BB46B1C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F0B02BF5-AE44-79BC-36B0-4E2F3E337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</p:grp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3669746B-C340-437B-B14B-BB074D7A0C05}"/>
              </a:ext>
            </a:extLst>
          </p:cNvPr>
          <p:cNvSpPr/>
          <p:nvPr/>
        </p:nvSpPr>
        <p:spPr>
          <a:xfrm>
            <a:off x="831947" y="1433710"/>
            <a:ext cx="10363200" cy="468189"/>
          </a:xfrm>
          <a:prstGeom prst="rect">
            <a:avLst/>
          </a:prstGeom>
          <a:solidFill>
            <a:srgbClr val="DD8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PF DinDisplay Pro" panose="02000506030000020004" pitchFamily="2" charset="0"/>
              </a:rPr>
              <a:t>Χωριστή συλλογή επιμέρους ρευμάτων ανακυκλώσιμων υλικών</a:t>
            </a:r>
          </a:p>
        </p:txBody>
      </p:sp>
      <p:pic>
        <p:nvPicPr>
          <p:cNvPr id="2" name="Picture 2" descr="ÎÏÎ¿ÏÎ­Î»ÎµÏÎ¼Î± ÎµÎ¹ÎºÏÎ½Î±Ï Î³Î¹Î± recycling center community">
            <a:extLst>
              <a:ext uri="{FF2B5EF4-FFF2-40B4-BE49-F238E27FC236}">
                <a16:creationId xmlns:a16="http://schemas.microsoft.com/office/drawing/2014/main" id="{E724E136-2B15-0CBB-67A2-4A5208CA7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82" y="4314522"/>
            <a:ext cx="4670066" cy="233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ußenaufnahme des Altstoffsammelzentrums Mostnystraße in Linz">
            <a:extLst>
              <a:ext uri="{FF2B5EF4-FFF2-40B4-BE49-F238E27FC236}">
                <a16:creationId xmlns:a16="http://schemas.microsoft.com/office/drawing/2014/main" id="{98E4DB16-CC21-47CC-F548-27C777919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2" r="29541"/>
          <a:stretch/>
        </p:blipFill>
        <p:spPr bwMode="auto">
          <a:xfrm>
            <a:off x="424203" y="2017895"/>
            <a:ext cx="4670066" cy="216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2A110A-9E34-38A2-88B6-0DBAC7826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6"/>
          <a:stretch>
            <a:fillRect/>
          </a:stretch>
        </p:blipFill>
        <p:spPr bwMode="auto">
          <a:xfrm>
            <a:off x="5262533" y="2330460"/>
            <a:ext cx="6651026" cy="36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127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ΝΑΚΥΚΛΩΣΗ ΧΑΡΤΙΟΥ">
            <a:extLst>
              <a:ext uri="{FF2B5EF4-FFF2-40B4-BE49-F238E27FC236}">
                <a16:creationId xmlns:a16="http://schemas.microsoft.com/office/drawing/2014/main" id="{20B97A8E-50EB-F738-A59C-A47A499E0A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3" r="25915"/>
          <a:stretch/>
        </p:blipFill>
        <p:spPr bwMode="auto">
          <a:xfrm>
            <a:off x="9039" y="1437698"/>
            <a:ext cx="2871930" cy="251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Θέση κειμένου 3">
            <a:extLst>
              <a:ext uri="{FF2B5EF4-FFF2-40B4-BE49-F238E27FC236}">
                <a16:creationId xmlns:a16="http://schemas.microsoft.com/office/drawing/2014/main" id="{968B37D8-BB5C-42DE-B043-215D372FCAF2}"/>
              </a:ext>
            </a:extLst>
          </p:cNvPr>
          <p:cNvSpPr txBox="1">
            <a:spLocks/>
          </p:cNvSpPr>
          <p:nvPr/>
        </p:nvSpPr>
        <p:spPr>
          <a:xfrm>
            <a:off x="7097732" y="1631435"/>
            <a:ext cx="4561216" cy="13946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b="1" dirty="0">
              <a:latin typeface="PF DinDisplay Pro" panose="02000506030000020004" pitchFamily="2" charset="0"/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3669746B-C340-437B-B14B-BB074D7A0C05}"/>
              </a:ext>
            </a:extLst>
          </p:cNvPr>
          <p:cNvSpPr/>
          <p:nvPr/>
        </p:nvSpPr>
        <p:spPr>
          <a:xfrm>
            <a:off x="3683349" y="1631435"/>
            <a:ext cx="6972299" cy="548653"/>
          </a:xfrm>
          <a:prstGeom prst="rect">
            <a:avLst/>
          </a:prstGeom>
          <a:solidFill>
            <a:srgbClr val="DD8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PF DinDisplay Pro" panose="02000506030000020004" pitchFamily="2" charset="0"/>
              </a:rPr>
              <a:t>Διαλογή στην πηγή λοιπών ρευμάτων</a:t>
            </a:r>
          </a:p>
        </p:txBody>
      </p:sp>
      <p:sp>
        <p:nvSpPr>
          <p:cNvPr id="12" name="Θέση κειμένου 3">
            <a:extLst>
              <a:ext uri="{FF2B5EF4-FFF2-40B4-BE49-F238E27FC236}">
                <a16:creationId xmlns:a16="http://schemas.microsoft.com/office/drawing/2014/main" id="{77D11334-F973-405E-8AE9-03A18C42BDC7}"/>
              </a:ext>
            </a:extLst>
          </p:cNvPr>
          <p:cNvSpPr txBox="1">
            <a:spLocks/>
          </p:cNvSpPr>
          <p:nvPr/>
        </p:nvSpPr>
        <p:spPr>
          <a:xfrm>
            <a:off x="6295352" y="2412012"/>
            <a:ext cx="5579148" cy="41668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Διαλογή στην πηγή του </a:t>
            </a:r>
            <a:r>
              <a:rPr lang="el-GR" sz="2200" b="1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έντυπου χαρτιού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Ανάπτυξη </a:t>
            </a:r>
            <a:r>
              <a:rPr lang="el-GR" sz="2200" dirty="0" err="1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ΔσΠ</a:t>
            </a: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αποβλήτων </a:t>
            </a:r>
            <a:r>
              <a:rPr lang="el-GR" sz="2200" b="1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κλωστοϋφαντουργίας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Επέκταση και ενίσχυση των προγραμμάτων </a:t>
            </a:r>
            <a:r>
              <a:rPr lang="el-GR" sz="2200" dirty="0" err="1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ΔσΠ</a:t>
            </a: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b="1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ογκωδών αποβλήτων </a:t>
            </a: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(έπιπλα, στρώματα)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Ανάπτυξη </a:t>
            </a:r>
            <a:r>
              <a:rPr lang="el-GR" sz="2200" dirty="0" err="1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ΔσΠ</a:t>
            </a: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b="1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ΜΠΕΑ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6D43E16E-A422-35C7-5A23-DC02B95D4B85}"/>
              </a:ext>
            </a:extLst>
          </p:cNvPr>
          <p:cNvSpPr/>
          <p:nvPr/>
        </p:nvSpPr>
        <p:spPr>
          <a:xfrm>
            <a:off x="-28215" y="0"/>
            <a:ext cx="12220215" cy="1437699"/>
          </a:xfrm>
          <a:prstGeom prst="rect">
            <a:avLst/>
          </a:prstGeom>
          <a:solidFill>
            <a:srgbClr val="008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D0AFCF-41DA-66EF-2A0F-3B1A20933773}"/>
              </a:ext>
            </a:extLst>
          </p:cNvPr>
          <p:cNvSpPr>
            <a:spLocks/>
          </p:cNvSpPr>
          <p:nvPr/>
        </p:nvSpPr>
        <p:spPr bwMode="auto">
          <a:xfrm>
            <a:off x="2829327" y="132645"/>
            <a:ext cx="634949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Επαναχρησιμοποίηση &amp; 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Διαλογή στην Πηγή </a:t>
            </a:r>
            <a:endParaRPr lang="en-US" sz="2400" b="1" dirty="0">
              <a:solidFill>
                <a:schemeClr val="bg1"/>
              </a:solidFill>
              <a:latin typeface="PF DinDisplay Pro" panose="02000506030000020004" pitchFamily="2" charset="0"/>
              <a:ea typeface="Lato Black" charset="0"/>
              <a:cs typeface="Lato Black" charset="0"/>
              <a:sym typeface="Bebas Neue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9E989E-AA49-15C3-5179-578E2A57E134}"/>
              </a:ext>
            </a:extLst>
          </p:cNvPr>
          <p:cNvGrpSpPr/>
          <p:nvPr/>
        </p:nvGrpSpPr>
        <p:grpSpPr>
          <a:xfrm>
            <a:off x="5804101" y="1222464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7D94F45-D35C-EF42-4C7C-00B7F36F5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51BDC8D-3D40-47D4-0AA9-24BB46B1C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F0B02BF5-AE44-79BC-36B0-4E2F3E337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</p:grpSp>
      <p:pic>
        <p:nvPicPr>
          <p:cNvPr id="2" name="Picture 2" descr="Δ. Πεντέλης: Ανακύκλωση σε ρουχισμό και υποδήματα - Aftodioikisi.gr">
            <a:extLst>
              <a:ext uri="{FF2B5EF4-FFF2-40B4-BE49-F238E27FC236}">
                <a16:creationId xmlns:a16="http://schemas.microsoft.com/office/drawing/2014/main" id="{86FE904F-7727-A345-7B18-ACDA96180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r="8033"/>
          <a:stretch/>
        </p:blipFill>
        <p:spPr bwMode="auto">
          <a:xfrm>
            <a:off x="16294" y="3616194"/>
            <a:ext cx="2864675" cy="325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Ready for the Roundup!: The Drop Blog - Aquatera">
            <a:extLst>
              <a:ext uri="{FF2B5EF4-FFF2-40B4-BE49-F238E27FC236}">
                <a16:creationId xmlns:a16="http://schemas.microsoft.com/office/drawing/2014/main" id="{7E500CD0-7075-294C-576E-5E705E78A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247" y="3026079"/>
            <a:ext cx="2831827" cy="27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08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oman hand holding garbage bag for recycle cleaning Premium Photo">
            <a:extLst>
              <a:ext uri="{FF2B5EF4-FFF2-40B4-BE49-F238E27FC236}">
                <a16:creationId xmlns:a16="http://schemas.microsoft.com/office/drawing/2014/main" id="{08D7F567-F24B-EBE7-903F-2BE8D1DB7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C42972-B9C4-4872-8FFD-49A246B2C269}"/>
              </a:ext>
            </a:extLst>
          </p:cNvPr>
          <p:cNvSpPr/>
          <p:nvPr/>
        </p:nvSpPr>
        <p:spPr>
          <a:xfrm>
            <a:off x="-28217" y="0"/>
            <a:ext cx="12220215" cy="6858000"/>
          </a:xfrm>
          <a:prstGeom prst="rect">
            <a:avLst/>
          </a:prstGeom>
          <a:solidFill>
            <a:srgbClr val="00878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5840" y="2827546"/>
            <a:ext cx="9900320" cy="236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latin typeface="PF DinDisplay Pro" panose="02000506030000020004" pitchFamily="2" charset="0"/>
                <a:ea typeface="Lato" charset="0"/>
                <a:cs typeface="Lato" charset="0"/>
              </a:rPr>
              <a:t>Υφιστάμενη κατάσταση στη διαχείριση των αστικών στερεών αποβλήτων</a:t>
            </a:r>
            <a:endParaRPr lang="el-GR" sz="4000" b="1" dirty="0">
              <a:solidFill>
                <a:schemeClr val="bg1">
                  <a:lumMod val="95000"/>
                </a:schemeClr>
              </a:solidFill>
              <a:latin typeface="PF DinDisplay Pro" panose="02000506030000020004" pitchFamily="2" charset="0"/>
              <a:ea typeface="Lato Black" charset="0"/>
              <a:cs typeface="Lato Black" charset="0"/>
            </a:endParaRPr>
          </a:p>
          <a:p>
            <a:pPr algn="ctr"/>
            <a:endParaRPr lang="en-US" sz="6750" b="1" dirty="0">
              <a:solidFill>
                <a:schemeClr val="bg1"/>
              </a:solidFill>
              <a:latin typeface="PF DinDisplay Pro" panose="02000506030000020004" pitchFamily="2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8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Θέση κειμένου 3">
            <a:extLst>
              <a:ext uri="{FF2B5EF4-FFF2-40B4-BE49-F238E27FC236}">
                <a16:creationId xmlns:a16="http://schemas.microsoft.com/office/drawing/2014/main" id="{968B37D8-BB5C-42DE-B043-215D372FCAF2}"/>
              </a:ext>
            </a:extLst>
          </p:cNvPr>
          <p:cNvSpPr txBox="1">
            <a:spLocks/>
          </p:cNvSpPr>
          <p:nvPr/>
        </p:nvSpPr>
        <p:spPr>
          <a:xfrm>
            <a:off x="7097732" y="1631435"/>
            <a:ext cx="4561216" cy="13946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b="1" dirty="0">
              <a:latin typeface="PF DinDisplay Pro" panose="02000506030000020004" pitchFamily="2" charset="0"/>
            </a:endParaRPr>
          </a:p>
        </p:txBody>
      </p:sp>
      <p:sp>
        <p:nvSpPr>
          <p:cNvPr id="12" name="Θέση κειμένου 3">
            <a:extLst>
              <a:ext uri="{FF2B5EF4-FFF2-40B4-BE49-F238E27FC236}">
                <a16:creationId xmlns:a16="http://schemas.microsoft.com/office/drawing/2014/main" id="{77D11334-F973-405E-8AE9-03A18C42BDC7}"/>
              </a:ext>
            </a:extLst>
          </p:cNvPr>
          <p:cNvSpPr txBox="1">
            <a:spLocks/>
          </p:cNvSpPr>
          <p:nvPr/>
        </p:nvSpPr>
        <p:spPr>
          <a:xfrm>
            <a:off x="5551649" y="2710445"/>
            <a:ext cx="5979951" cy="29250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b="1" dirty="0">
                <a:latin typeface="PF DinDisplay Pro" panose="02000506030000020004" pitchFamily="2" charset="0"/>
                <a:cs typeface="Times New Roman" panose="02020603050405020304" pitchFamily="18" charset="0"/>
              </a:rPr>
              <a:t>Βελτιστοποίηση</a:t>
            </a:r>
            <a:r>
              <a:rPr lang="el-GR" sz="2200" dirty="0">
                <a:latin typeface="PF DinDisplay Pro" panose="02000506030000020004" pitchFamily="2" charset="0"/>
                <a:cs typeface="Times New Roman" panose="02020603050405020304" pitchFamily="18" charset="0"/>
              </a:rPr>
              <a:t> ανάπτυξης και λειτουργίας συστημάτων </a:t>
            </a:r>
            <a:r>
              <a:rPr lang="el-GR" sz="2200" dirty="0" err="1">
                <a:latin typeface="PF DinDisplay Pro" panose="02000506030000020004" pitchFamily="2" charset="0"/>
                <a:cs typeface="Times New Roman" panose="02020603050405020304" pitchFamily="18" charset="0"/>
              </a:rPr>
              <a:t>ΔσΠ</a:t>
            </a:r>
            <a:endParaRPr lang="el-GR" sz="2200" dirty="0">
              <a:latin typeface="PF DinDisplay Pro" panose="02000506030000020004" pitchFamily="2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dirty="0">
              <a:latin typeface="PF DinDisplay Pro" panose="02000506030000020004" pitchFamily="2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Υιοθέτηση </a:t>
            </a:r>
            <a:r>
              <a:rPr lang="el-GR" sz="2200" b="1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ομοιόμορφου χρώματος και τύπου κάδων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dirty="0">
              <a:latin typeface="PF DinDisplay Pro" panose="0200050603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6D43E16E-A422-35C7-5A23-DC02B95D4B85}"/>
              </a:ext>
            </a:extLst>
          </p:cNvPr>
          <p:cNvSpPr/>
          <p:nvPr/>
        </p:nvSpPr>
        <p:spPr>
          <a:xfrm>
            <a:off x="-28215" y="0"/>
            <a:ext cx="12220215" cy="1437699"/>
          </a:xfrm>
          <a:prstGeom prst="rect">
            <a:avLst/>
          </a:prstGeom>
          <a:solidFill>
            <a:srgbClr val="008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D0AFCF-41DA-66EF-2A0F-3B1A20933773}"/>
              </a:ext>
            </a:extLst>
          </p:cNvPr>
          <p:cNvSpPr>
            <a:spLocks/>
          </p:cNvSpPr>
          <p:nvPr/>
        </p:nvSpPr>
        <p:spPr bwMode="auto">
          <a:xfrm>
            <a:off x="2829327" y="132645"/>
            <a:ext cx="634949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Επαναχρησιμοποίηση &amp; 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Διαλογή στην Πηγή </a:t>
            </a:r>
            <a:endParaRPr lang="en-US" sz="2400" b="1" dirty="0">
              <a:solidFill>
                <a:schemeClr val="bg1"/>
              </a:solidFill>
              <a:latin typeface="PF DinDisplay Pro" panose="02000506030000020004" pitchFamily="2" charset="0"/>
              <a:ea typeface="Lato Black" charset="0"/>
              <a:cs typeface="Lato Black" charset="0"/>
              <a:sym typeface="Bebas Neue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9E989E-AA49-15C3-5179-578E2A57E134}"/>
              </a:ext>
            </a:extLst>
          </p:cNvPr>
          <p:cNvGrpSpPr/>
          <p:nvPr/>
        </p:nvGrpSpPr>
        <p:grpSpPr>
          <a:xfrm>
            <a:off x="5804101" y="1222464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7D94F45-D35C-EF42-4C7C-00B7F36F5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51BDC8D-3D40-47D4-0AA9-24BB46B1C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F0B02BF5-AE44-79BC-36B0-4E2F3E337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</p:grpSp>
      <p:pic>
        <p:nvPicPr>
          <p:cNvPr id="2050" name="Picture 2" descr="Τηλεματική Διαχείριση Απορριμματοφόρων Οχημάτων | Link Technologies |  Λύσεις Πληροφορικής, Επικοινωνιών και Τηλεματικής">
            <a:extLst>
              <a:ext uri="{FF2B5EF4-FFF2-40B4-BE49-F238E27FC236}">
                <a16:creationId xmlns:a16="http://schemas.microsoft.com/office/drawing/2014/main" id="{846A09BB-38AB-B170-5C6B-DF9ECB2C6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667" r="22423" b="-667"/>
          <a:stretch/>
        </p:blipFill>
        <p:spPr bwMode="auto">
          <a:xfrm>
            <a:off x="152947" y="1530255"/>
            <a:ext cx="3771353" cy="292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'm Green but I Don't Like Recycling | Treading My Own Path | Less waste,  less stuff, sustainable living">
            <a:extLst>
              <a:ext uri="{FF2B5EF4-FFF2-40B4-BE49-F238E27FC236}">
                <a16:creationId xmlns:a16="http://schemas.microsoft.com/office/drawing/2014/main" id="{7BE35B8E-34AC-5F92-CD16-72249275A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47" y="4576358"/>
            <a:ext cx="3771354" cy="214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80A53EA-75A3-0056-0750-53B344EFABA4}"/>
              </a:ext>
            </a:extLst>
          </p:cNvPr>
          <p:cNvSpPr/>
          <p:nvPr/>
        </p:nvSpPr>
        <p:spPr>
          <a:xfrm>
            <a:off x="4051649" y="1570344"/>
            <a:ext cx="6972299" cy="548653"/>
          </a:xfrm>
          <a:prstGeom prst="rect">
            <a:avLst/>
          </a:prstGeom>
          <a:solidFill>
            <a:srgbClr val="DD8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PF DinDisplay Pro" panose="02000506030000020004" pitchFamily="2" charset="0"/>
              </a:rPr>
              <a:t>Διαλογή στην πηγή λοιπές δράσεις</a:t>
            </a:r>
          </a:p>
        </p:txBody>
      </p:sp>
    </p:spTree>
    <p:extLst>
      <p:ext uri="{BB962C8B-B14F-4D97-AF65-F5344CB8AC3E}">
        <p14:creationId xmlns:p14="http://schemas.microsoft.com/office/powerpoint/2010/main" val="585836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Θέση κειμένου 3">
            <a:extLst>
              <a:ext uri="{FF2B5EF4-FFF2-40B4-BE49-F238E27FC236}">
                <a16:creationId xmlns:a16="http://schemas.microsoft.com/office/drawing/2014/main" id="{968B37D8-BB5C-42DE-B043-215D372FCAF2}"/>
              </a:ext>
            </a:extLst>
          </p:cNvPr>
          <p:cNvSpPr txBox="1">
            <a:spLocks/>
          </p:cNvSpPr>
          <p:nvPr/>
        </p:nvSpPr>
        <p:spPr>
          <a:xfrm>
            <a:off x="7097732" y="1631435"/>
            <a:ext cx="4561216" cy="13946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b="1" dirty="0">
              <a:latin typeface="PF DinDisplay Pro" panose="02000506030000020004" pitchFamily="2" charset="0"/>
            </a:endParaRPr>
          </a:p>
        </p:txBody>
      </p:sp>
      <p:sp>
        <p:nvSpPr>
          <p:cNvPr id="12" name="Θέση κειμένου 3">
            <a:extLst>
              <a:ext uri="{FF2B5EF4-FFF2-40B4-BE49-F238E27FC236}">
                <a16:creationId xmlns:a16="http://schemas.microsoft.com/office/drawing/2014/main" id="{77D11334-F973-405E-8AE9-03A18C42BDC7}"/>
              </a:ext>
            </a:extLst>
          </p:cNvPr>
          <p:cNvSpPr txBox="1">
            <a:spLocks/>
          </p:cNvSpPr>
          <p:nvPr/>
        </p:nvSpPr>
        <p:spPr>
          <a:xfrm>
            <a:off x="207397" y="2179028"/>
            <a:ext cx="11777205" cy="5486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Δημιουργία κέντρων </a:t>
            </a:r>
            <a:r>
              <a:rPr lang="el-GR" sz="2200" b="1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δημιουργικής επαναχρησιμοποίησης υλικών (ΚΔΕΥ) </a:t>
            </a: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σε Δήμους &gt;20.000κατ.</a:t>
            </a:r>
            <a:endParaRPr lang="el-GR" sz="2200" dirty="0">
              <a:latin typeface="PF DinDisplay Pro" panose="0200050603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6D43E16E-A422-35C7-5A23-DC02B95D4B85}"/>
              </a:ext>
            </a:extLst>
          </p:cNvPr>
          <p:cNvSpPr/>
          <p:nvPr/>
        </p:nvSpPr>
        <p:spPr>
          <a:xfrm>
            <a:off x="-28215" y="0"/>
            <a:ext cx="12220215" cy="1437699"/>
          </a:xfrm>
          <a:prstGeom prst="rect">
            <a:avLst/>
          </a:prstGeom>
          <a:solidFill>
            <a:srgbClr val="008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D0AFCF-41DA-66EF-2A0F-3B1A20933773}"/>
              </a:ext>
            </a:extLst>
          </p:cNvPr>
          <p:cNvSpPr>
            <a:spLocks/>
          </p:cNvSpPr>
          <p:nvPr/>
        </p:nvSpPr>
        <p:spPr bwMode="auto">
          <a:xfrm>
            <a:off x="2829327" y="409644"/>
            <a:ext cx="63494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Επαναχρησιμοποίηση</a:t>
            </a:r>
            <a:endParaRPr lang="en-US" sz="2400" b="1" dirty="0">
              <a:solidFill>
                <a:schemeClr val="bg1"/>
              </a:solidFill>
              <a:latin typeface="PF DinDisplay Pro" panose="02000506030000020004" pitchFamily="2" charset="0"/>
              <a:ea typeface="Lato Black" charset="0"/>
              <a:cs typeface="Lato Black" charset="0"/>
              <a:sym typeface="Bebas Neue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9E989E-AA49-15C3-5179-578E2A57E134}"/>
              </a:ext>
            </a:extLst>
          </p:cNvPr>
          <p:cNvGrpSpPr/>
          <p:nvPr/>
        </p:nvGrpSpPr>
        <p:grpSpPr>
          <a:xfrm>
            <a:off x="5804101" y="1070064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7D94F45-D35C-EF42-4C7C-00B7F36F5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51BDC8D-3D40-47D4-0AA9-24BB46B1C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F0B02BF5-AE44-79BC-36B0-4E2F3E337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</p:grp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7F0B061E-217E-7C1E-6685-6D95BA6982AC}"/>
              </a:ext>
            </a:extLst>
          </p:cNvPr>
          <p:cNvSpPr/>
          <p:nvPr/>
        </p:nvSpPr>
        <p:spPr>
          <a:xfrm>
            <a:off x="3615343" y="1523573"/>
            <a:ext cx="4933096" cy="548653"/>
          </a:xfrm>
          <a:prstGeom prst="rect">
            <a:avLst/>
          </a:prstGeom>
          <a:solidFill>
            <a:srgbClr val="DD8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PF DinDisplay Pro" panose="02000506030000020004" pitchFamily="2" charset="0"/>
              </a:rPr>
              <a:t>Δομές επαναχρησιμοποίησης 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9DF6970F-C21D-FEAA-AABA-DAD33A478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396" y="4130321"/>
            <a:ext cx="3945791" cy="2606075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4773F2E1-B7BF-A09E-0797-8AF9B3DDC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3" b="23921"/>
          <a:stretch/>
        </p:blipFill>
        <p:spPr bwMode="auto">
          <a:xfrm>
            <a:off x="146808" y="2619819"/>
            <a:ext cx="5129868" cy="203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BA57CF95-DF64-E71B-BBFC-B2462383C7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61" b="7314"/>
          <a:stretch/>
        </p:blipFill>
        <p:spPr>
          <a:xfrm>
            <a:off x="8232027" y="4130320"/>
            <a:ext cx="3813165" cy="260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52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45840" y="2827546"/>
            <a:ext cx="990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latin typeface="PF DinDisplay Pro" panose="02000506030000020004" pitchFamily="2" charset="0"/>
                <a:ea typeface="Lato" charset="0"/>
                <a:cs typeface="Lato" charset="0"/>
              </a:rPr>
              <a:t>Ανάπτυξη συστημάτων και υποδομών για την ενίσχυση της ανακύκλωσης και της ανάκτησης αποβλήτων</a:t>
            </a:r>
            <a:endParaRPr lang="en-US" sz="6750" b="1" dirty="0">
              <a:solidFill>
                <a:schemeClr val="bg1"/>
              </a:solidFill>
              <a:latin typeface="PF DinDisplay Pro" panose="02000506030000020004" pitchFamily="2" charset="0"/>
              <a:ea typeface="Lato" charset="0"/>
              <a:cs typeface="Lato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BB8B368-1D87-5479-8513-CF0BF203E0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44" b="2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C42972-B9C4-4872-8FFD-49A246B2C269}"/>
              </a:ext>
            </a:extLst>
          </p:cNvPr>
          <p:cNvSpPr/>
          <p:nvPr/>
        </p:nvSpPr>
        <p:spPr>
          <a:xfrm>
            <a:off x="-28215" y="0"/>
            <a:ext cx="12220215" cy="6858000"/>
          </a:xfrm>
          <a:prstGeom prst="rect">
            <a:avLst/>
          </a:prstGeom>
          <a:solidFill>
            <a:srgbClr val="00878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714E81-9C56-9EB8-DDDF-5195673B134E}"/>
              </a:ext>
            </a:extLst>
          </p:cNvPr>
          <p:cNvSpPr txBox="1"/>
          <p:nvPr/>
        </p:nvSpPr>
        <p:spPr>
          <a:xfrm>
            <a:off x="1145840" y="2459504"/>
            <a:ext cx="990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latin typeface="PF DinDisplay Pro" panose="02000506030000020004" pitchFamily="2" charset="0"/>
                <a:ea typeface="Lato" charset="0"/>
                <a:cs typeface="Lato" charset="0"/>
              </a:rPr>
              <a:t>Ανάπτυξη συστημάτων και υποδομών για την ενίσχυση της ανακύκλωσης και της ανάκτησης αποβλήτων – Ασφαλής διάθεση</a:t>
            </a:r>
            <a:endParaRPr lang="en-US" sz="6750" b="1" dirty="0">
              <a:solidFill>
                <a:schemeClr val="bg1"/>
              </a:solidFill>
              <a:latin typeface="PF DinDisplay Pro" panose="02000506030000020004" pitchFamily="2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38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Θέση κειμένου 3">
            <a:extLst>
              <a:ext uri="{FF2B5EF4-FFF2-40B4-BE49-F238E27FC236}">
                <a16:creationId xmlns:a16="http://schemas.microsoft.com/office/drawing/2014/main" id="{968B37D8-BB5C-42DE-B043-215D372FCAF2}"/>
              </a:ext>
            </a:extLst>
          </p:cNvPr>
          <p:cNvSpPr txBox="1">
            <a:spLocks/>
          </p:cNvSpPr>
          <p:nvPr/>
        </p:nvSpPr>
        <p:spPr>
          <a:xfrm>
            <a:off x="7097732" y="1631435"/>
            <a:ext cx="4561216" cy="13946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b="1" dirty="0">
              <a:latin typeface="PF DinDisplay Pro" panose="02000506030000020004" pitchFamily="2" charset="0"/>
            </a:endParaRPr>
          </a:p>
        </p:txBody>
      </p:sp>
      <p:sp>
        <p:nvSpPr>
          <p:cNvPr id="12" name="Θέση κειμένου 3">
            <a:extLst>
              <a:ext uri="{FF2B5EF4-FFF2-40B4-BE49-F238E27FC236}">
                <a16:creationId xmlns:a16="http://schemas.microsoft.com/office/drawing/2014/main" id="{77D11334-F973-405E-8AE9-03A18C42BDC7}"/>
              </a:ext>
            </a:extLst>
          </p:cNvPr>
          <p:cNvSpPr txBox="1">
            <a:spLocks/>
          </p:cNvSpPr>
          <p:nvPr/>
        </p:nvSpPr>
        <p:spPr>
          <a:xfrm>
            <a:off x="163084" y="1763644"/>
            <a:ext cx="11777205" cy="45749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PF DinDisplay Pro" panose="02000506030000020004" pitchFamily="2" charset="0"/>
                <a:cs typeface="Times New Roman" panose="02020603050405020304" pitchFamily="18" charset="0"/>
              </a:rPr>
              <a:t>Ολοκλήρωση και λειτουργία των δρομολογημένων μονάδων επεξεργασίας αποβλήτων της περιφέρειας και </a:t>
            </a:r>
            <a:r>
              <a:rPr lang="el-GR" sz="2200" b="1" dirty="0">
                <a:latin typeface="PF DinDisplay Pro" panose="02000506030000020004" pitchFamily="2" charset="0"/>
                <a:cs typeface="Times New Roman" panose="02020603050405020304" pitchFamily="18" charset="0"/>
              </a:rPr>
              <a:t>προσαρμογή του συνόλου των μονάδων στους στόχους της κυκλικής οικονομίας. Ενσωμάτωση των εξυπηρετούμενων περιοχών της “</a:t>
            </a:r>
            <a:r>
              <a:rPr lang="el-GR" sz="2200" b="1" i="1" dirty="0">
                <a:latin typeface="PF DinDisplay Pro" panose="02000506030000020004" pitchFamily="2" charset="0"/>
                <a:cs typeface="Times New Roman" panose="02020603050405020304" pitchFamily="18" charset="0"/>
              </a:rPr>
              <a:t>ΜΕΑ Κεντρικής ΠΕ Ηρακλείου</a:t>
            </a:r>
            <a:r>
              <a:rPr lang="el-GR" sz="2200" b="1" dirty="0">
                <a:latin typeface="PF DinDisplay Pro" panose="02000506030000020004" pitchFamily="2" charset="0"/>
                <a:cs typeface="Times New Roman" panose="02020603050405020304" pitchFamily="18" charset="0"/>
              </a:rPr>
              <a:t>” στην </a:t>
            </a:r>
            <a:r>
              <a:rPr lang="el-GR" sz="2200" b="1" dirty="0" err="1">
                <a:latin typeface="PF DinDisplay Pro" panose="02000506030000020004" pitchFamily="2" charset="0"/>
                <a:cs typeface="Times New Roman" panose="02020603050405020304" pitchFamily="18" charset="0"/>
              </a:rPr>
              <a:t>ΜΑΑα</a:t>
            </a:r>
            <a:r>
              <a:rPr lang="el-GR" sz="2200" b="1" dirty="0">
                <a:latin typeface="PF DinDisplay Pro" panose="02000506030000020004" pitchFamily="2" charset="0"/>
                <a:cs typeface="Times New Roman" panose="02020603050405020304" pitchFamily="18" charset="0"/>
              </a:rPr>
              <a:t> Ηρακλείου.</a:t>
            </a: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b="1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Εκσυγχρονισμός για την συμμόρφωση του ΚΔΑΥ Ηρακλείου </a:t>
            </a: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 νομοθετικές απαιτήσεις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Οι 4 </a:t>
            </a:r>
            <a:r>
              <a:rPr lang="el-GR" sz="2200" dirty="0" err="1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ΜΑΑα</a:t>
            </a: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πλην της ΜΕΑ Ηρακλείου, θα </a:t>
            </a:r>
            <a:r>
              <a:rPr lang="el-GR" sz="2200" b="1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επιτελούν λειτουργία ΚΔΑΥ</a:t>
            </a:r>
            <a:endParaRPr lang="el-GR" sz="22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Δημοτικοί/Διαδημοτικοί </a:t>
            </a:r>
            <a:r>
              <a:rPr lang="el-GR" sz="2200" b="1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Σταθμοί Μεταφόρτωσης </a:t>
            </a: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(υπολειμματικών Σύμμεικτων ΑΣΑ, </a:t>
            </a:r>
            <a:r>
              <a:rPr lang="el-GR" sz="2200" dirty="0" err="1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Βιοαποβλήτων</a:t>
            </a: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Ανακυκλώσιμων υλικών) με κριτήριο την απόσταση &gt;15</a:t>
            </a:r>
            <a:r>
              <a:rPr lang="en-US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km </a:t>
            </a: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από τελικό αποδέκτη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Δίκτυο </a:t>
            </a:r>
            <a:r>
              <a:rPr lang="el-GR" sz="2200" b="1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κεντρικών σημείων προσωρινής αποθήκευσης </a:t>
            </a:r>
            <a:r>
              <a:rPr lang="en-US" sz="2200" b="1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(logistics center) </a:t>
            </a: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για τη συγκέντρωση, εξευγενισμό και μεταφόρτωση των χωριστά συλλεγόντων ρευμάτων</a:t>
            </a:r>
          </a:p>
          <a:p>
            <a:endParaRPr lang="el-GR" sz="22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6D43E16E-A422-35C7-5A23-DC02B95D4B85}"/>
              </a:ext>
            </a:extLst>
          </p:cNvPr>
          <p:cNvSpPr/>
          <p:nvPr/>
        </p:nvSpPr>
        <p:spPr>
          <a:xfrm>
            <a:off x="-28215" y="0"/>
            <a:ext cx="12220215" cy="1437699"/>
          </a:xfrm>
          <a:prstGeom prst="rect">
            <a:avLst/>
          </a:prstGeom>
          <a:solidFill>
            <a:srgbClr val="008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D0AFCF-41DA-66EF-2A0F-3B1A20933773}"/>
              </a:ext>
            </a:extLst>
          </p:cNvPr>
          <p:cNvSpPr>
            <a:spLocks/>
          </p:cNvSpPr>
          <p:nvPr/>
        </p:nvSpPr>
        <p:spPr bwMode="auto">
          <a:xfrm>
            <a:off x="3104249" y="132645"/>
            <a:ext cx="579966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Συστήματα &amp; υποδομές 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ανακύκλωσης και ανάκτησης </a:t>
            </a:r>
            <a:endParaRPr lang="en-US" sz="2400" b="1" dirty="0">
              <a:solidFill>
                <a:schemeClr val="bg1"/>
              </a:solidFill>
              <a:latin typeface="PF DinDisplay Pro" panose="02000506030000020004" pitchFamily="2" charset="0"/>
              <a:ea typeface="Lato Black" charset="0"/>
              <a:cs typeface="Lato Black" charset="0"/>
              <a:sym typeface="Bebas Neue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9E989E-AA49-15C3-5179-578E2A57E134}"/>
              </a:ext>
            </a:extLst>
          </p:cNvPr>
          <p:cNvGrpSpPr/>
          <p:nvPr/>
        </p:nvGrpSpPr>
        <p:grpSpPr>
          <a:xfrm>
            <a:off x="5804101" y="1222464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7D94F45-D35C-EF42-4C7C-00B7F36F5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51BDC8D-3D40-47D4-0AA9-24BB46B1C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F0B02BF5-AE44-79BC-36B0-4E2F3E337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2677C41-3998-E353-0A72-A65FA5583D3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2753" flipH="1">
            <a:off x="10125761" y="5089111"/>
            <a:ext cx="1954162" cy="195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33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Θέση κειμένου 3">
            <a:extLst>
              <a:ext uri="{FF2B5EF4-FFF2-40B4-BE49-F238E27FC236}">
                <a16:creationId xmlns:a16="http://schemas.microsoft.com/office/drawing/2014/main" id="{968B37D8-BB5C-42DE-B043-215D372FCAF2}"/>
              </a:ext>
            </a:extLst>
          </p:cNvPr>
          <p:cNvSpPr txBox="1">
            <a:spLocks/>
          </p:cNvSpPr>
          <p:nvPr/>
        </p:nvSpPr>
        <p:spPr>
          <a:xfrm>
            <a:off x="7097732" y="1631435"/>
            <a:ext cx="4561216" cy="13946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b="1" dirty="0">
              <a:latin typeface="PF DinDisplay Pro" panose="02000506030000020004" pitchFamily="2" charset="0"/>
            </a:endParaRPr>
          </a:p>
        </p:txBody>
      </p:sp>
      <p:sp>
        <p:nvSpPr>
          <p:cNvPr id="12" name="Θέση κειμένου 3">
            <a:extLst>
              <a:ext uri="{FF2B5EF4-FFF2-40B4-BE49-F238E27FC236}">
                <a16:creationId xmlns:a16="http://schemas.microsoft.com/office/drawing/2014/main" id="{77D11334-F973-405E-8AE9-03A18C42BDC7}"/>
              </a:ext>
            </a:extLst>
          </p:cNvPr>
          <p:cNvSpPr txBox="1">
            <a:spLocks/>
          </p:cNvSpPr>
          <p:nvPr/>
        </p:nvSpPr>
        <p:spPr>
          <a:xfrm>
            <a:off x="108697" y="1309498"/>
            <a:ext cx="11695529" cy="51484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b="1" dirty="0">
              <a:latin typeface="PF DinDisplay Pro" panose="02000506030000020004" pitchFamily="2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PF DinDisplay Pro" panose="02000506030000020004" pitchFamily="2" charset="0"/>
                <a:cs typeface="Times New Roman" panose="02020603050405020304" pitchFamily="18" charset="0"/>
              </a:rPr>
              <a:t>Ολοκλήρωση και επέκταση των </a:t>
            </a:r>
            <a:r>
              <a:rPr lang="el-GR" sz="2200" b="1" dirty="0">
                <a:latin typeface="PF DinDisplay Pro" panose="02000506030000020004" pitchFamily="2" charset="0"/>
                <a:cs typeface="Times New Roman" panose="02020603050405020304" pitchFamily="18" charset="0"/>
              </a:rPr>
              <a:t>2 κεντρικών μονάδων </a:t>
            </a:r>
            <a:r>
              <a:rPr lang="el-GR" sz="2200" dirty="0">
                <a:latin typeface="PF DinDisplay Pro" panose="02000506030000020004" pitchFamily="2" charset="0"/>
                <a:cs typeface="Times New Roman" panose="02020603050405020304" pitchFamily="18" charset="0"/>
              </a:rPr>
              <a:t>ανάκτησης </a:t>
            </a:r>
            <a:r>
              <a:rPr lang="el-GR" sz="2200" dirty="0" err="1">
                <a:latin typeface="PF DinDisplay Pro" panose="02000506030000020004" pitchFamily="2" charset="0"/>
                <a:cs typeface="Times New Roman" panose="02020603050405020304" pitchFamily="18" charset="0"/>
              </a:rPr>
              <a:t>προδιαλεγμένων</a:t>
            </a:r>
            <a:r>
              <a:rPr lang="el-GR" sz="2200" dirty="0">
                <a:latin typeface="PF DinDisplay Pro" panose="02000506030000020004" pitchFamily="2" charset="0"/>
                <a:cs typeface="Times New Roman" panose="02020603050405020304" pitchFamily="18" charset="0"/>
              </a:rPr>
              <a:t> οργανικών αποβλήτων (</a:t>
            </a:r>
            <a:r>
              <a:rPr lang="el-GR" sz="2200" b="1" dirty="0">
                <a:latin typeface="PF DinDisplay Pro" panose="02000506030000020004" pitchFamily="2" charset="0"/>
                <a:cs typeface="Times New Roman" panose="02020603050405020304" pitchFamily="18" charset="0"/>
              </a:rPr>
              <a:t>ΜΕΒΑ </a:t>
            </a:r>
            <a:r>
              <a:rPr lang="el-GR" sz="2200" b="1" dirty="0" err="1">
                <a:latin typeface="PF DinDisplay Pro" panose="02000506030000020004" pitchFamily="2" charset="0"/>
                <a:cs typeface="Times New Roman" panose="02020603050405020304" pitchFamily="18" charset="0"/>
              </a:rPr>
              <a:t>Αρχανών</a:t>
            </a:r>
            <a:r>
              <a:rPr lang="el-GR" sz="2200" b="1" dirty="0">
                <a:latin typeface="PF DinDisplay Pro" panose="02000506030000020004" pitchFamily="2" charset="0"/>
                <a:cs typeface="Times New Roman" panose="02020603050405020304" pitchFamily="18" charset="0"/>
              </a:rPr>
              <a:t>-Αστερουσίων, Ιεράπετρας)</a:t>
            </a:r>
            <a:endParaRPr lang="en-US" sz="2200" b="1" dirty="0">
              <a:latin typeface="PF DinDisplay Pro" panose="02000506030000020004" pitchFamily="2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PF DinDisplay Pro" panose="02000506030000020004" pitchFamily="2" charset="0"/>
                <a:cs typeface="Times New Roman" panose="02020603050405020304" pitchFamily="18" charset="0"/>
              </a:rPr>
              <a:t>Δημιουργία</a:t>
            </a:r>
            <a:r>
              <a:rPr lang="el-GR" sz="2200" b="1" dirty="0">
                <a:latin typeface="PF DinDisplay Pro" panose="02000506030000020004" pitchFamily="2" charset="0"/>
                <a:cs typeface="Times New Roman" panose="02020603050405020304" pitchFamily="18" charset="0"/>
              </a:rPr>
              <a:t> 2 δημοτικών μονάδων (</a:t>
            </a:r>
            <a:r>
              <a:rPr lang="el-GR" sz="2200" b="1" dirty="0" err="1">
                <a:latin typeface="PF DinDisplay Pro" panose="02000506030000020004" pitchFamily="2" charset="0"/>
                <a:cs typeface="Times New Roman" panose="02020603050405020304" pitchFamily="18" charset="0"/>
              </a:rPr>
              <a:t>Καντάνου</a:t>
            </a:r>
            <a:r>
              <a:rPr lang="el-GR" sz="2200" b="1" dirty="0">
                <a:latin typeface="PF DinDisplay Pro" panose="02000506030000020004" pitchFamily="2" charset="0"/>
                <a:cs typeface="Times New Roman" panose="02020603050405020304" pitchFamily="18" charset="0"/>
              </a:rPr>
              <a:t> </a:t>
            </a:r>
            <a:r>
              <a:rPr lang="el-GR" sz="2200" b="1" dirty="0" err="1">
                <a:latin typeface="PF DinDisplay Pro" panose="02000506030000020004" pitchFamily="2" charset="0"/>
                <a:cs typeface="Times New Roman" panose="02020603050405020304" pitchFamily="18" charset="0"/>
              </a:rPr>
              <a:t>Σελίνου</a:t>
            </a:r>
            <a:r>
              <a:rPr lang="el-GR" sz="2200" b="1" dirty="0">
                <a:latin typeface="PF DinDisplay Pro" panose="02000506030000020004" pitchFamily="2" charset="0"/>
                <a:cs typeface="Times New Roman" panose="02020603050405020304" pitchFamily="18" charset="0"/>
              </a:rPr>
              <a:t> &amp; Φαιστού). </a:t>
            </a:r>
            <a:endParaRPr lang="el-GR" sz="1400" dirty="0">
              <a:latin typeface="PF DinDisplay Pro" panose="02000506030000020004" pitchFamily="2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PF DinDisplay Pro" panose="02000506030000020004" pitchFamily="2" charset="0"/>
                <a:cs typeface="Times New Roman" panose="02020603050405020304" pitchFamily="18" charset="0"/>
              </a:rPr>
              <a:t>Υπολογισμός, </a:t>
            </a:r>
            <a:r>
              <a:rPr lang="el-GR" sz="2200" b="1" dirty="0">
                <a:latin typeface="PF DinDisplay Pro" panose="02000506030000020004" pitchFamily="2" charset="0"/>
                <a:cs typeface="Times New Roman" panose="02020603050405020304" pitchFamily="18" charset="0"/>
              </a:rPr>
              <a:t>επαλήθευση και πιστοποίηση των ποσοτήτων </a:t>
            </a:r>
            <a:r>
              <a:rPr lang="el-GR" sz="2200" dirty="0">
                <a:latin typeface="PF DinDisplay Pro" panose="02000506030000020004" pitchFamily="2" charset="0"/>
                <a:cs typeface="Times New Roman" panose="02020603050405020304" pitchFamily="18" charset="0"/>
              </a:rPr>
              <a:t>ανακυκλώσιμων υλικών που προκύπτουν από τις </a:t>
            </a:r>
            <a:r>
              <a:rPr lang="el-GR" sz="2200" dirty="0" err="1">
                <a:latin typeface="PF DinDisplay Pro" panose="02000506030000020004" pitchFamily="2" charset="0"/>
                <a:cs typeface="Times New Roman" panose="02020603050405020304" pitchFamily="18" charset="0"/>
              </a:rPr>
              <a:t>ΜΑΑα</a:t>
            </a:r>
            <a:r>
              <a:rPr lang="el-GR" sz="2200" dirty="0">
                <a:latin typeface="PF DinDisplay Pro" panose="02000506030000020004" pitchFamily="2" charset="0"/>
                <a:cs typeface="Times New Roman" panose="02020603050405020304" pitchFamily="18" charset="0"/>
              </a:rPr>
              <a:t> / ΚΔΑΥ.</a:t>
            </a:r>
            <a:endParaRPr lang="el-GR" sz="1400" dirty="0">
              <a:latin typeface="PF DinDisplay Pro" panose="02000506030000020004" pitchFamily="2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PF DinDisplay Pro" panose="02000506030000020004" pitchFamily="2" charset="0"/>
                <a:cs typeface="Times New Roman" panose="02020603050405020304" pitchFamily="18" charset="0"/>
              </a:rPr>
              <a:t>Δημιουργία </a:t>
            </a:r>
            <a:r>
              <a:rPr lang="el-GR" sz="2200" b="1" dirty="0">
                <a:latin typeface="PF DinDisplay Pro" panose="02000506030000020004" pitchFamily="2" charset="0"/>
                <a:cs typeface="Times New Roman" panose="02020603050405020304" pitchFamily="18" charset="0"/>
              </a:rPr>
              <a:t>Κεντρικού και Τοπικών Πάρκων Κυκλικής Οικονομίας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l-GR" sz="2200" b="1" dirty="0">
                <a:latin typeface="PF DinDisplay Pro" panose="02000506030000020004" pitchFamily="2" charset="0"/>
                <a:cs typeface="Times New Roman" panose="02020603050405020304" pitchFamily="18" charset="0"/>
              </a:rPr>
              <a:t>Ενεργειακή αξιοποίηση</a:t>
            </a:r>
            <a:r>
              <a:rPr lang="el-GR" sz="2200" dirty="0">
                <a:latin typeface="PF DinDisplay Pro" panose="02000506030000020004" pitchFamily="2" charset="0"/>
                <a:cs typeface="Times New Roman" panose="02020603050405020304" pitchFamily="18" charset="0"/>
              </a:rPr>
              <a:t> των </a:t>
            </a:r>
            <a:r>
              <a:rPr lang="el-GR" sz="2200" dirty="0" err="1">
                <a:latin typeface="PF DinDisplay Pro" panose="02000506030000020004" pitchFamily="2" charset="0"/>
                <a:cs typeface="Times New Roman" panose="02020603050405020304" pitchFamily="18" charset="0"/>
              </a:rPr>
              <a:t>απορριμματογενών</a:t>
            </a:r>
            <a:r>
              <a:rPr lang="el-GR" sz="2200" dirty="0">
                <a:latin typeface="PF DinDisplay Pro" panose="02000506030000020004" pitchFamily="2" charset="0"/>
                <a:cs typeface="Times New Roman" panose="02020603050405020304" pitchFamily="18" charset="0"/>
              </a:rPr>
              <a:t> καυσίμων που παράγονται στις </a:t>
            </a:r>
            <a:r>
              <a:rPr lang="el-GR" sz="2200" dirty="0" err="1">
                <a:latin typeface="PF DinDisplay Pro" panose="02000506030000020004" pitchFamily="2" charset="0"/>
                <a:cs typeface="Times New Roman" panose="02020603050405020304" pitchFamily="18" charset="0"/>
              </a:rPr>
              <a:t>ΜΑΑα</a:t>
            </a:r>
            <a:r>
              <a:rPr lang="el-GR" sz="2200" dirty="0">
                <a:latin typeface="PF DinDisplay Pro" panose="02000506030000020004" pitchFamily="2" charset="0"/>
                <a:cs typeface="Times New Roman" panose="02020603050405020304" pitchFamily="18" charset="0"/>
              </a:rPr>
              <a:t> σύμφωνα με τη μελέτη του ΥΠΕΝ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l-GR" sz="2200" dirty="0">
                <a:latin typeface="PF DinDisplay Pro" panose="02000506030000020004" pitchFamily="2" charset="0"/>
                <a:cs typeface="Times New Roman" panose="02020603050405020304" pitchFamily="18" charset="0"/>
              </a:rPr>
              <a:t>Αποκατάσταση, εκσυγχρονισμός, ορθή περιβαλλοντική διαχείριση &amp; αύξηση χρόνου ζωής  των </a:t>
            </a:r>
            <a:r>
              <a:rPr lang="el-GR" sz="2200" b="1" dirty="0">
                <a:latin typeface="PF DinDisplay Pro" panose="02000506030000020004" pitchFamily="2" charset="0"/>
                <a:cs typeface="Times New Roman" panose="02020603050405020304" pitchFamily="18" charset="0"/>
              </a:rPr>
              <a:t>ΧΥΤ – </a:t>
            </a:r>
            <a:r>
              <a:rPr lang="el-GR" sz="2200" dirty="0">
                <a:latin typeface="PF DinDisplay Pro" panose="02000506030000020004" pitchFamily="2" charset="0"/>
                <a:cs typeface="Times New Roman" panose="02020603050405020304" pitchFamily="18" charset="0"/>
              </a:rPr>
              <a:t>Μεταβατική λειτουργία ΧΥΤ </a:t>
            </a:r>
            <a:r>
              <a:rPr lang="el-GR" sz="2200" dirty="0" err="1">
                <a:latin typeface="PF DinDisplay Pro" panose="02000506030000020004" pitchFamily="2" charset="0"/>
                <a:cs typeface="Times New Roman" panose="02020603050405020304" pitchFamily="18" charset="0"/>
              </a:rPr>
              <a:t>Βιάννου</a:t>
            </a:r>
            <a:r>
              <a:rPr lang="el-GR" sz="2200" dirty="0">
                <a:latin typeface="PF DinDisplay Pro" panose="02000506030000020004" pitchFamily="2" charset="0"/>
                <a:cs typeface="Times New Roman" panose="02020603050405020304" pitchFamily="18" charset="0"/>
              </a:rPr>
              <a:t> και στη συνέχεια παύση λειτουργίας του.</a:t>
            </a:r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6D43E16E-A422-35C7-5A23-DC02B95D4B85}"/>
              </a:ext>
            </a:extLst>
          </p:cNvPr>
          <p:cNvSpPr/>
          <p:nvPr/>
        </p:nvSpPr>
        <p:spPr>
          <a:xfrm>
            <a:off x="-28215" y="0"/>
            <a:ext cx="12220215" cy="1437699"/>
          </a:xfrm>
          <a:prstGeom prst="rect">
            <a:avLst/>
          </a:prstGeom>
          <a:solidFill>
            <a:srgbClr val="008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D0AFCF-41DA-66EF-2A0F-3B1A20933773}"/>
              </a:ext>
            </a:extLst>
          </p:cNvPr>
          <p:cNvSpPr>
            <a:spLocks/>
          </p:cNvSpPr>
          <p:nvPr/>
        </p:nvSpPr>
        <p:spPr bwMode="auto">
          <a:xfrm>
            <a:off x="3104249" y="132645"/>
            <a:ext cx="579966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Συστήματα &amp; υποδομές 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ανακύκλωσης και ανάκτησης </a:t>
            </a:r>
            <a:endParaRPr lang="en-US" sz="2400" b="1" dirty="0">
              <a:solidFill>
                <a:schemeClr val="bg1"/>
              </a:solidFill>
              <a:latin typeface="PF DinDisplay Pro" panose="02000506030000020004" pitchFamily="2" charset="0"/>
              <a:ea typeface="Lato Black" charset="0"/>
              <a:cs typeface="Lato Black" charset="0"/>
              <a:sym typeface="Bebas Neue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9E989E-AA49-15C3-5179-578E2A57E134}"/>
              </a:ext>
            </a:extLst>
          </p:cNvPr>
          <p:cNvGrpSpPr/>
          <p:nvPr/>
        </p:nvGrpSpPr>
        <p:grpSpPr>
          <a:xfrm>
            <a:off x="5804101" y="1222464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7D94F45-D35C-EF42-4C7C-00B7F36F5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51BDC8D-3D40-47D4-0AA9-24BB46B1C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F0B02BF5-AE44-79BC-36B0-4E2F3E337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8722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Θέση κειμένου 3">
            <a:extLst>
              <a:ext uri="{FF2B5EF4-FFF2-40B4-BE49-F238E27FC236}">
                <a16:creationId xmlns:a16="http://schemas.microsoft.com/office/drawing/2014/main" id="{968B37D8-BB5C-42DE-B043-215D372FCAF2}"/>
              </a:ext>
            </a:extLst>
          </p:cNvPr>
          <p:cNvSpPr txBox="1">
            <a:spLocks/>
          </p:cNvSpPr>
          <p:nvPr/>
        </p:nvSpPr>
        <p:spPr>
          <a:xfrm>
            <a:off x="7097732" y="1631435"/>
            <a:ext cx="4561216" cy="13946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b="1" dirty="0">
              <a:latin typeface="PF DinDisplay Pro" panose="02000506030000020004" pitchFamily="2" charset="0"/>
            </a:endParaRPr>
          </a:p>
        </p:txBody>
      </p:sp>
      <p:sp>
        <p:nvSpPr>
          <p:cNvPr id="12" name="Θέση κειμένου 3">
            <a:extLst>
              <a:ext uri="{FF2B5EF4-FFF2-40B4-BE49-F238E27FC236}">
                <a16:creationId xmlns:a16="http://schemas.microsoft.com/office/drawing/2014/main" id="{77D11334-F973-405E-8AE9-03A18C42BDC7}"/>
              </a:ext>
            </a:extLst>
          </p:cNvPr>
          <p:cNvSpPr txBox="1">
            <a:spLocks/>
          </p:cNvSpPr>
          <p:nvPr/>
        </p:nvSpPr>
        <p:spPr>
          <a:xfrm>
            <a:off x="163084" y="1631435"/>
            <a:ext cx="11777205" cy="45749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200" b="1" dirty="0">
              <a:highlight>
                <a:srgbClr val="FFFF00"/>
              </a:highlight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6D43E16E-A422-35C7-5A23-DC02B95D4B85}"/>
              </a:ext>
            </a:extLst>
          </p:cNvPr>
          <p:cNvSpPr/>
          <p:nvPr/>
        </p:nvSpPr>
        <p:spPr>
          <a:xfrm>
            <a:off x="-28215" y="0"/>
            <a:ext cx="12220215" cy="1437699"/>
          </a:xfrm>
          <a:prstGeom prst="rect">
            <a:avLst/>
          </a:prstGeom>
          <a:solidFill>
            <a:srgbClr val="008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D0AFCF-41DA-66EF-2A0F-3B1A20933773}"/>
              </a:ext>
            </a:extLst>
          </p:cNvPr>
          <p:cNvSpPr>
            <a:spLocks/>
          </p:cNvSpPr>
          <p:nvPr/>
        </p:nvSpPr>
        <p:spPr bwMode="auto">
          <a:xfrm>
            <a:off x="2393318" y="132645"/>
            <a:ext cx="722152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Συστήματα &amp; υποδομές 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ανακύκλωσης και ανάκτησης (2030) </a:t>
            </a:r>
            <a:endParaRPr lang="en-US" sz="2400" b="1" dirty="0">
              <a:solidFill>
                <a:schemeClr val="bg1"/>
              </a:solidFill>
              <a:latin typeface="PF DinDisplay Pro" panose="02000506030000020004" pitchFamily="2" charset="0"/>
              <a:ea typeface="Lato Black" charset="0"/>
              <a:cs typeface="Lato Black" charset="0"/>
              <a:sym typeface="Bebas Neue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9E989E-AA49-15C3-5179-578E2A57E134}"/>
              </a:ext>
            </a:extLst>
          </p:cNvPr>
          <p:cNvGrpSpPr/>
          <p:nvPr/>
        </p:nvGrpSpPr>
        <p:grpSpPr>
          <a:xfrm>
            <a:off x="5804101" y="1222464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7D94F45-D35C-EF42-4C7C-00B7F36F5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51BDC8D-3D40-47D4-0AA9-24BB46B1C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F0B02BF5-AE44-79BC-36B0-4E2F3E337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</p:grpSp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E71AAEEE-0AD8-BF24-E559-76A53EEC0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187929"/>
              </p:ext>
            </p:extLst>
          </p:nvPr>
        </p:nvGraphicFramePr>
        <p:xfrm>
          <a:off x="890767" y="2176543"/>
          <a:ext cx="10382250" cy="4299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0204">
                  <a:extLst>
                    <a:ext uri="{9D8B030D-6E8A-4147-A177-3AD203B41FA5}">
                      <a16:colId xmlns:a16="http://schemas.microsoft.com/office/drawing/2014/main" val="428083991"/>
                    </a:ext>
                  </a:extLst>
                </a:gridCol>
                <a:gridCol w="2328429">
                  <a:extLst>
                    <a:ext uri="{9D8B030D-6E8A-4147-A177-3AD203B41FA5}">
                      <a16:colId xmlns:a16="http://schemas.microsoft.com/office/drawing/2014/main" val="363524975"/>
                    </a:ext>
                  </a:extLst>
                </a:gridCol>
                <a:gridCol w="2594038">
                  <a:extLst>
                    <a:ext uri="{9D8B030D-6E8A-4147-A177-3AD203B41FA5}">
                      <a16:colId xmlns:a16="http://schemas.microsoft.com/office/drawing/2014/main" val="2481228349"/>
                    </a:ext>
                  </a:extLst>
                </a:gridCol>
                <a:gridCol w="3319579">
                  <a:extLst>
                    <a:ext uri="{9D8B030D-6E8A-4147-A177-3AD203B41FA5}">
                      <a16:colId xmlns:a16="http://schemas.microsoft.com/office/drawing/2014/main" val="3641954186"/>
                    </a:ext>
                  </a:extLst>
                </a:gridCol>
              </a:tblGrid>
              <a:tr h="786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ΔΥΝΑΜΙΚΟΤΗΤΑ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ΠΕΣΔΑ 2016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0" marR="42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Περιοχή Εξυπηρέτησης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0" marR="425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>
                          <a:effectLst/>
                        </a:rPr>
                        <a:t>ΣΥΜΜΕΙΚΤΑ ΑΣΑ (2025)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600" dirty="0">
                        <a:effectLst/>
                      </a:endParaRPr>
                    </a:p>
                  </a:txBody>
                  <a:tcPr marL="42500" marR="425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>
                          <a:effectLst/>
                        </a:rPr>
                        <a:t>ΣΥΜΜΕΙΚΤΑ ΑΣΑ (2030)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600" dirty="0">
                        <a:effectLst/>
                      </a:endParaRPr>
                    </a:p>
                  </a:txBody>
                  <a:tcPr marL="42500" marR="42500" marT="0" marB="0" anchor="ctr"/>
                </a:tc>
                <a:extLst>
                  <a:ext uri="{0D108BD9-81ED-4DB2-BD59-A6C34878D82A}">
                    <a16:rowId xmlns:a16="http://schemas.microsoft.com/office/drawing/2014/main" val="3100645458"/>
                  </a:ext>
                </a:extLst>
              </a:tr>
              <a:tr h="118056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ΜΕΑ ΧΕΡΣΟΝΗΣΟΥ                                                             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35.500 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0" marR="425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Βιάννου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0" marR="42500" marT="0" marB="0" anchor="b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34.315</a:t>
                      </a:r>
                    </a:p>
                  </a:txBody>
                  <a:tcPr marL="42500" marR="42500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29.846</a:t>
                      </a:r>
                    </a:p>
                  </a:txBody>
                  <a:tcPr marL="42500" marR="42500" marT="0" marB="0" anchor="ctr"/>
                </a:tc>
                <a:extLst>
                  <a:ext uri="{0D108BD9-81ED-4DB2-BD59-A6C34878D82A}">
                    <a16:rowId xmlns:a16="http://schemas.microsoft.com/office/drawing/2014/main" val="2381764364"/>
                  </a:ext>
                </a:extLst>
              </a:tr>
              <a:tr h="11805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Δήμος </a:t>
                      </a:r>
                      <a:r>
                        <a:rPr lang="el-GR" sz="1600" dirty="0" err="1">
                          <a:effectLst/>
                        </a:rPr>
                        <a:t>Μινώα</a:t>
                      </a:r>
                      <a:r>
                        <a:rPr lang="el-GR" sz="1600" dirty="0">
                          <a:effectLst/>
                        </a:rPr>
                        <a:t> Πεδιάδας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0" marR="42500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668349"/>
                  </a:ext>
                </a:extLst>
              </a:tr>
              <a:tr h="11805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Δήμος Χερσονήσου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0" marR="42500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00061"/>
                  </a:ext>
                </a:extLst>
              </a:tr>
              <a:tr h="11805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Δήμος Αγίου Νικολάου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0" marR="42500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995751"/>
                  </a:ext>
                </a:extLst>
              </a:tr>
              <a:tr h="49374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Οροπεδίου Λασιθίου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0" marR="42500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630610"/>
                  </a:ext>
                </a:extLst>
              </a:tr>
              <a:tr h="12395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0" marR="42500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436225"/>
                  </a:ext>
                </a:extLst>
              </a:tr>
              <a:tr h="123959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ΜΠΑ ΗΡΑΚΛΕΙΟΥ             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59.200 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0" marR="425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Δήμος Ηρακλείου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0" marR="42500" marT="0" marB="0" anchor="b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80.301 	</a:t>
                      </a:r>
                    </a:p>
                  </a:txBody>
                  <a:tcPr marL="42500" marR="42500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69.123 </a:t>
                      </a:r>
                    </a:p>
                  </a:txBody>
                  <a:tcPr marL="42500" marR="42500" marT="0" marB="0" anchor="ctr"/>
                </a:tc>
                <a:extLst>
                  <a:ext uri="{0D108BD9-81ED-4DB2-BD59-A6C34878D82A}">
                    <a16:rowId xmlns:a16="http://schemas.microsoft.com/office/drawing/2014/main" val="2417637454"/>
                  </a:ext>
                </a:extLst>
              </a:tr>
              <a:tr h="12395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Μαλεβιζίου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0" marR="42500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665078"/>
                  </a:ext>
                </a:extLst>
              </a:tr>
              <a:tr h="11805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Αρχανών - Αστερουσίων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0" marR="42500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246022"/>
                  </a:ext>
                </a:extLst>
              </a:tr>
              <a:tr h="11805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Γόρτυνας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0" marR="42500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50893"/>
                  </a:ext>
                </a:extLst>
              </a:tr>
              <a:tr h="10625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Δήμος Φαιστού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0" marR="42500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402518"/>
                  </a:ext>
                </a:extLst>
              </a:tr>
              <a:tr h="10625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0" marR="42500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81691"/>
                  </a:ext>
                </a:extLst>
              </a:tr>
            </a:tbl>
          </a:graphicData>
        </a:graphic>
      </p:graphicFrame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0C13F95F-8FB8-C336-B718-4D69C7C31CF4}"/>
              </a:ext>
            </a:extLst>
          </p:cNvPr>
          <p:cNvSpPr/>
          <p:nvPr/>
        </p:nvSpPr>
        <p:spPr>
          <a:xfrm>
            <a:off x="251711" y="1511422"/>
            <a:ext cx="4933096" cy="548653"/>
          </a:xfrm>
          <a:prstGeom prst="rect">
            <a:avLst/>
          </a:prstGeom>
          <a:solidFill>
            <a:srgbClr val="DD8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PF DinDisplay Pro" panose="02000506030000020004" pitchFamily="2" charset="0"/>
              </a:rPr>
              <a:t>Σύμμεικτα ΑΣΑ</a:t>
            </a:r>
          </a:p>
        </p:txBody>
      </p:sp>
    </p:spTree>
    <p:extLst>
      <p:ext uri="{BB962C8B-B14F-4D97-AF65-F5344CB8AC3E}">
        <p14:creationId xmlns:p14="http://schemas.microsoft.com/office/powerpoint/2010/main" val="1700885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Θέση κειμένου 3">
            <a:extLst>
              <a:ext uri="{FF2B5EF4-FFF2-40B4-BE49-F238E27FC236}">
                <a16:creationId xmlns:a16="http://schemas.microsoft.com/office/drawing/2014/main" id="{968B37D8-BB5C-42DE-B043-215D372FCAF2}"/>
              </a:ext>
            </a:extLst>
          </p:cNvPr>
          <p:cNvSpPr txBox="1">
            <a:spLocks/>
          </p:cNvSpPr>
          <p:nvPr/>
        </p:nvSpPr>
        <p:spPr>
          <a:xfrm>
            <a:off x="7097732" y="1631435"/>
            <a:ext cx="4561216" cy="13946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b="1" dirty="0">
              <a:latin typeface="PF DinDisplay Pro" panose="02000506030000020004" pitchFamily="2" charset="0"/>
            </a:endParaRPr>
          </a:p>
        </p:txBody>
      </p:sp>
      <p:sp>
        <p:nvSpPr>
          <p:cNvPr id="12" name="Θέση κειμένου 3">
            <a:extLst>
              <a:ext uri="{FF2B5EF4-FFF2-40B4-BE49-F238E27FC236}">
                <a16:creationId xmlns:a16="http://schemas.microsoft.com/office/drawing/2014/main" id="{77D11334-F973-405E-8AE9-03A18C42BDC7}"/>
              </a:ext>
            </a:extLst>
          </p:cNvPr>
          <p:cNvSpPr txBox="1">
            <a:spLocks/>
          </p:cNvSpPr>
          <p:nvPr/>
        </p:nvSpPr>
        <p:spPr>
          <a:xfrm>
            <a:off x="163084" y="1631435"/>
            <a:ext cx="11777205" cy="45749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200" b="1" dirty="0">
              <a:highlight>
                <a:srgbClr val="FFFF00"/>
              </a:highlight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6D43E16E-A422-35C7-5A23-DC02B95D4B85}"/>
              </a:ext>
            </a:extLst>
          </p:cNvPr>
          <p:cNvSpPr/>
          <p:nvPr/>
        </p:nvSpPr>
        <p:spPr>
          <a:xfrm>
            <a:off x="-28215" y="0"/>
            <a:ext cx="12220215" cy="1437699"/>
          </a:xfrm>
          <a:prstGeom prst="rect">
            <a:avLst/>
          </a:prstGeom>
          <a:solidFill>
            <a:srgbClr val="008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D0AFCF-41DA-66EF-2A0F-3B1A20933773}"/>
              </a:ext>
            </a:extLst>
          </p:cNvPr>
          <p:cNvSpPr>
            <a:spLocks/>
          </p:cNvSpPr>
          <p:nvPr/>
        </p:nvSpPr>
        <p:spPr bwMode="auto">
          <a:xfrm>
            <a:off x="2393318" y="132645"/>
            <a:ext cx="722152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Συστήματα &amp; υποδομές 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ανακύκλωσης και ανάκτησης (2030) </a:t>
            </a:r>
            <a:endParaRPr lang="en-US" sz="2400" b="1" dirty="0">
              <a:solidFill>
                <a:schemeClr val="bg1"/>
              </a:solidFill>
              <a:latin typeface="PF DinDisplay Pro" panose="02000506030000020004" pitchFamily="2" charset="0"/>
              <a:ea typeface="Lato Black" charset="0"/>
              <a:cs typeface="Lato Black" charset="0"/>
              <a:sym typeface="Bebas Neue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9E989E-AA49-15C3-5179-578E2A57E134}"/>
              </a:ext>
            </a:extLst>
          </p:cNvPr>
          <p:cNvGrpSpPr/>
          <p:nvPr/>
        </p:nvGrpSpPr>
        <p:grpSpPr>
          <a:xfrm>
            <a:off x="5804101" y="1222464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7D94F45-D35C-EF42-4C7C-00B7F36F5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51BDC8D-3D40-47D4-0AA9-24BB46B1C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F0B02BF5-AE44-79BC-36B0-4E2F3E337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</p:grpSp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E71AAEEE-0AD8-BF24-E559-76A53EEC0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657335"/>
              </p:ext>
            </p:extLst>
          </p:nvPr>
        </p:nvGraphicFramePr>
        <p:xfrm>
          <a:off x="1252703" y="1489458"/>
          <a:ext cx="9902688" cy="4966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4142">
                  <a:extLst>
                    <a:ext uri="{9D8B030D-6E8A-4147-A177-3AD203B41FA5}">
                      <a16:colId xmlns:a16="http://schemas.microsoft.com/office/drawing/2014/main" val="428083991"/>
                    </a:ext>
                  </a:extLst>
                </a:gridCol>
                <a:gridCol w="2770449">
                  <a:extLst>
                    <a:ext uri="{9D8B030D-6E8A-4147-A177-3AD203B41FA5}">
                      <a16:colId xmlns:a16="http://schemas.microsoft.com/office/drawing/2014/main" val="363524975"/>
                    </a:ext>
                  </a:extLst>
                </a:gridCol>
                <a:gridCol w="2092074">
                  <a:extLst>
                    <a:ext uri="{9D8B030D-6E8A-4147-A177-3AD203B41FA5}">
                      <a16:colId xmlns:a16="http://schemas.microsoft.com/office/drawing/2014/main" val="1028377938"/>
                    </a:ext>
                  </a:extLst>
                </a:gridCol>
                <a:gridCol w="2926023">
                  <a:extLst>
                    <a:ext uri="{9D8B030D-6E8A-4147-A177-3AD203B41FA5}">
                      <a16:colId xmlns:a16="http://schemas.microsoft.com/office/drawing/2014/main" val="2481228349"/>
                    </a:ext>
                  </a:extLst>
                </a:gridCol>
              </a:tblGrid>
              <a:tr h="741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ΔΥΝΑΜΙΚΟΤΗΤΑ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ΠΕΣΔΑ 2016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0" marR="42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Περιοχή Εξυπηρέτησης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0" marR="425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>
                          <a:effectLst/>
                        </a:rPr>
                        <a:t>ΣΥΜΜΕΙΚΤΑ ΑΣΑ (2025)</a:t>
                      </a:r>
                    </a:p>
                  </a:txBody>
                  <a:tcPr marL="42500" marR="42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ΣΥΜΜΕΙΚΤΑ ΑΣΑ (2030)</a:t>
                      </a:r>
                    </a:p>
                  </a:txBody>
                  <a:tcPr marL="42500" marR="42500" marT="0" marB="0" anchor="ctr"/>
                </a:tc>
                <a:extLst>
                  <a:ext uri="{0D108BD9-81ED-4DB2-BD59-A6C34878D82A}">
                    <a16:rowId xmlns:a16="http://schemas.microsoft.com/office/drawing/2014/main" val="3100645458"/>
                  </a:ext>
                </a:extLst>
              </a:tr>
              <a:tr h="235020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ΜΕΑ ΑΜΑΡΙΟΥ                                                             35.600 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0" marR="425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Αγίου Βασιλείου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0" marR="42500" marT="0" marB="0" anchor="b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31.478</a:t>
                      </a:r>
                    </a:p>
                  </a:txBody>
                  <a:tcPr marL="42500" marR="42500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27.365 </a:t>
                      </a:r>
                    </a:p>
                  </a:txBody>
                  <a:tcPr marL="42500" marR="42500" marT="0" marB="0" anchor="ctr"/>
                </a:tc>
                <a:extLst>
                  <a:ext uri="{0D108BD9-81ED-4DB2-BD59-A6C34878D82A}">
                    <a16:rowId xmlns:a16="http://schemas.microsoft.com/office/drawing/2014/main" val="3356640305"/>
                  </a:ext>
                </a:extLst>
              </a:tr>
              <a:tr h="23502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Δήμος </a:t>
                      </a:r>
                      <a:r>
                        <a:rPr lang="el-GR" sz="1600" dirty="0" err="1">
                          <a:effectLst/>
                        </a:rPr>
                        <a:t>Αμαρίου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0" marR="42500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577933"/>
                  </a:ext>
                </a:extLst>
              </a:tr>
              <a:tr h="23502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Δήμος Ανωγείων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0" marR="42500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26511"/>
                  </a:ext>
                </a:extLst>
              </a:tr>
              <a:tr h="23502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Δήμος Μυλοποτάμου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0" marR="42500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7309"/>
                  </a:ext>
                </a:extLst>
              </a:tr>
              <a:tr h="23502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Δήμος </a:t>
                      </a:r>
                      <a:r>
                        <a:rPr lang="el-GR" sz="1600" dirty="0" err="1">
                          <a:effectLst/>
                        </a:rPr>
                        <a:t>Ρεθύμνης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0" marR="42500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558532"/>
                  </a:ext>
                </a:extLst>
              </a:tr>
              <a:tr h="23502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0" marR="42500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95209"/>
                  </a:ext>
                </a:extLst>
              </a:tr>
              <a:tr h="235020"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ΕΜΑΚ ΧΑΝΙΩΝ                                                            49.500 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0" marR="425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Αποκορώνου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0" marR="42500" marT="0" marB="0" anchor="b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54.100 </a:t>
                      </a:r>
                    </a:p>
                  </a:txBody>
                  <a:tcPr marL="42500" marR="42500" marT="0" marB="0" anchor="ctr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46.880 </a:t>
                      </a:r>
                    </a:p>
                  </a:txBody>
                  <a:tcPr marL="42500" marR="42500" marT="0" marB="0" anchor="ctr"/>
                </a:tc>
                <a:extLst>
                  <a:ext uri="{0D108BD9-81ED-4DB2-BD59-A6C34878D82A}">
                    <a16:rowId xmlns:a16="http://schemas.microsoft.com/office/drawing/2014/main" val="3881261493"/>
                  </a:ext>
                </a:extLst>
              </a:tr>
              <a:tr h="23502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Δήμος </a:t>
                      </a:r>
                      <a:r>
                        <a:rPr lang="el-GR" sz="1600" dirty="0" err="1">
                          <a:effectLst/>
                        </a:rPr>
                        <a:t>Καντάνου</a:t>
                      </a:r>
                      <a:r>
                        <a:rPr lang="el-GR" sz="1600" dirty="0">
                          <a:effectLst/>
                        </a:rPr>
                        <a:t> - </a:t>
                      </a:r>
                      <a:r>
                        <a:rPr lang="el-GR" sz="1600" dirty="0" err="1">
                          <a:effectLst/>
                        </a:rPr>
                        <a:t>Σελίνου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0" marR="42500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140130"/>
                  </a:ext>
                </a:extLst>
              </a:tr>
              <a:tr h="23502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Δήμος </a:t>
                      </a:r>
                      <a:r>
                        <a:rPr lang="el-GR" sz="1600" dirty="0" err="1">
                          <a:effectLst/>
                        </a:rPr>
                        <a:t>Κισσάμου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0" marR="42500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220085"/>
                  </a:ext>
                </a:extLst>
              </a:tr>
              <a:tr h="23502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Δήμος </a:t>
                      </a:r>
                      <a:r>
                        <a:rPr lang="el-GR" sz="1600" dirty="0" err="1">
                          <a:effectLst/>
                        </a:rPr>
                        <a:t>Πλατανιά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0" marR="42500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125890"/>
                  </a:ext>
                </a:extLst>
              </a:tr>
              <a:tr h="23502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Δήμος </a:t>
                      </a:r>
                      <a:r>
                        <a:rPr lang="el-GR" sz="1600" dirty="0" err="1">
                          <a:effectLst/>
                        </a:rPr>
                        <a:t>Σφακίων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0" marR="42500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98675"/>
                  </a:ext>
                </a:extLst>
              </a:tr>
              <a:tr h="23502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Δήμος Χανίων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0" marR="42500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925105"/>
                  </a:ext>
                </a:extLst>
              </a:tr>
              <a:tr h="36908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Δήμος Γαύδου</a:t>
                      </a:r>
                      <a:endParaRPr lang="el-GR" sz="1600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0" marR="42500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973867"/>
                  </a:ext>
                </a:extLst>
              </a:tr>
              <a:tr h="23502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0" marR="42500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198537"/>
                  </a:ext>
                </a:extLst>
              </a:tr>
              <a:tr h="23502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 ΜΕΑ ΣΗΤΕΙΑΣ                                                              15.000 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0" marR="425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Ιεράπετρας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0" marR="42500" marT="0" marB="0" anchor="b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14.768</a:t>
                      </a:r>
                    </a:p>
                  </a:txBody>
                  <a:tcPr marL="42500" marR="4250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12.836 </a:t>
                      </a:r>
                    </a:p>
                  </a:txBody>
                  <a:tcPr marL="42500" marR="42500" marT="0" marB="0" anchor="ctr"/>
                </a:tc>
                <a:extLst>
                  <a:ext uri="{0D108BD9-81ED-4DB2-BD59-A6C34878D82A}">
                    <a16:rowId xmlns:a16="http://schemas.microsoft.com/office/drawing/2014/main" val="3264046674"/>
                  </a:ext>
                </a:extLst>
              </a:tr>
              <a:tr h="23502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Δήμος Σητείας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0" marR="42500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79656"/>
                  </a:ext>
                </a:extLst>
              </a:tr>
              <a:tr h="11685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0" marR="42500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314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387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Θέση κειμένου 3">
            <a:extLst>
              <a:ext uri="{FF2B5EF4-FFF2-40B4-BE49-F238E27FC236}">
                <a16:creationId xmlns:a16="http://schemas.microsoft.com/office/drawing/2014/main" id="{968B37D8-BB5C-42DE-B043-215D372FCAF2}"/>
              </a:ext>
            </a:extLst>
          </p:cNvPr>
          <p:cNvSpPr txBox="1">
            <a:spLocks/>
          </p:cNvSpPr>
          <p:nvPr/>
        </p:nvSpPr>
        <p:spPr>
          <a:xfrm>
            <a:off x="7097732" y="1631435"/>
            <a:ext cx="4561216" cy="13946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b="1" dirty="0">
              <a:latin typeface="PF DinDisplay Pro" panose="02000506030000020004" pitchFamily="2" charset="0"/>
            </a:endParaRPr>
          </a:p>
        </p:txBody>
      </p:sp>
      <p:sp>
        <p:nvSpPr>
          <p:cNvPr id="12" name="Θέση κειμένου 3">
            <a:extLst>
              <a:ext uri="{FF2B5EF4-FFF2-40B4-BE49-F238E27FC236}">
                <a16:creationId xmlns:a16="http://schemas.microsoft.com/office/drawing/2014/main" id="{77D11334-F973-405E-8AE9-03A18C42BDC7}"/>
              </a:ext>
            </a:extLst>
          </p:cNvPr>
          <p:cNvSpPr txBox="1">
            <a:spLocks/>
          </p:cNvSpPr>
          <p:nvPr/>
        </p:nvSpPr>
        <p:spPr>
          <a:xfrm>
            <a:off x="163084" y="1631435"/>
            <a:ext cx="11777205" cy="45749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200" b="1" dirty="0">
              <a:highlight>
                <a:srgbClr val="FFFF00"/>
              </a:highlight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6D43E16E-A422-35C7-5A23-DC02B95D4B85}"/>
              </a:ext>
            </a:extLst>
          </p:cNvPr>
          <p:cNvSpPr/>
          <p:nvPr/>
        </p:nvSpPr>
        <p:spPr>
          <a:xfrm>
            <a:off x="-28215" y="0"/>
            <a:ext cx="12220215" cy="1437699"/>
          </a:xfrm>
          <a:prstGeom prst="rect">
            <a:avLst/>
          </a:prstGeom>
          <a:solidFill>
            <a:srgbClr val="008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D0AFCF-41DA-66EF-2A0F-3B1A20933773}"/>
              </a:ext>
            </a:extLst>
          </p:cNvPr>
          <p:cNvSpPr>
            <a:spLocks/>
          </p:cNvSpPr>
          <p:nvPr/>
        </p:nvSpPr>
        <p:spPr bwMode="auto">
          <a:xfrm>
            <a:off x="2393318" y="132645"/>
            <a:ext cx="722152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Συστήματα &amp; υποδομές 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ανακύκλωσης και ανάκτησης (2030) </a:t>
            </a:r>
            <a:endParaRPr lang="en-US" sz="2400" b="1" dirty="0">
              <a:solidFill>
                <a:schemeClr val="bg1"/>
              </a:solidFill>
              <a:latin typeface="PF DinDisplay Pro" panose="02000506030000020004" pitchFamily="2" charset="0"/>
              <a:ea typeface="Lato Black" charset="0"/>
              <a:cs typeface="Lato Black" charset="0"/>
              <a:sym typeface="Bebas Neue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9E989E-AA49-15C3-5179-578E2A57E134}"/>
              </a:ext>
            </a:extLst>
          </p:cNvPr>
          <p:cNvGrpSpPr/>
          <p:nvPr/>
        </p:nvGrpSpPr>
        <p:grpSpPr>
          <a:xfrm>
            <a:off x="5804101" y="1222464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7D94F45-D35C-EF42-4C7C-00B7F36F5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51BDC8D-3D40-47D4-0AA9-24BB46B1C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F0B02BF5-AE44-79BC-36B0-4E2F3E337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</p:grp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0C13F95F-8FB8-C336-B718-4D69C7C31CF4}"/>
              </a:ext>
            </a:extLst>
          </p:cNvPr>
          <p:cNvSpPr/>
          <p:nvPr/>
        </p:nvSpPr>
        <p:spPr>
          <a:xfrm>
            <a:off x="251711" y="1511422"/>
            <a:ext cx="4933096" cy="548653"/>
          </a:xfrm>
          <a:prstGeom prst="rect">
            <a:avLst/>
          </a:prstGeom>
          <a:solidFill>
            <a:srgbClr val="DD8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PF DinDisplay Pro" panose="02000506030000020004" pitchFamily="2" charset="0"/>
              </a:rPr>
              <a:t>Ανακυκλώσιμα υλικά</a:t>
            </a:r>
          </a:p>
        </p:txBody>
      </p:sp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2067E0A5-7E60-5F82-E604-BD1BA7A02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127812"/>
              </p:ext>
            </p:extLst>
          </p:nvPr>
        </p:nvGraphicFramePr>
        <p:xfrm>
          <a:off x="533052" y="2142215"/>
          <a:ext cx="10954098" cy="4589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0651">
                  <a:extLst>
                    <a:ext uri="{9D8B030D-6E8A-4147-A177-3AD203B41FA5}">
                      <a16:colId xmlns:a16="http://schemas.microsoft.com/office/drawing/2014/main" val="3478549444"/>
                    </a:ext>
                  </a:extLst>
                </a:gridCol>
                <a:gridCol w="3829553">
                  <a:extLst>
                    <a:ext uri="{9D8B030D-6E8A-4147-A177-3AD203B41FA5}">
                      <a16:colId xmlns:a16="http://schemas.microsoft.com/office/drawing/2014/main" val="2589438028"/>
                    </a:ext>
                  </a:extLst>
                </a:gridCol>
                <a:gridCol w="2363894">
                  <a:extLst>
                    <a:ext uri="{9D8B030D-6E8A-4147-A177-3AD203B41FA5}">
                      <a16:colId xmlns:a16="http://schemas.microsoft.com/office/drawing/2014/main" val="1786369253"/>
                    </a:ext>
                  </a:extLst>
                </a:gridCol>
              </a:tblGrid>
              <a:tr h="261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ΔΥΝΑΜΙΚΟΤΗΤΑ  ΠΕΣΔΑ 2016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Περιοχή Εξυπηρέτησης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2030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ctr"/>
                </a:tc>
                <a:extLst>
                  <a:ext uri="{0D108BD9-81ED-4DB2-BD59-A6C34878D82A}">
                    <a16:rowId xmlns:a16="http://schemas.microsoft.com/office/drawing/2014/main" val="1371905016"/>
                  </a:ext>
                </a:extLst>
              </a:tr>
              <a:tr h="127418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ΚΔΑΥ ΗΡΑΚΛΕΙΟΥ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39.100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Ηρακλείου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b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 53.637 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ctr"/>
                </a:tc>
                <a:extLst>
                  <a:ext uri="{0D108BD9-81ED-4DB2-BD59-A6C34878D82A}">
                    <a16:rowId xmlns:a16="http://schemas.microsoft.com/office/drawing/2014/main" val="1681199509"/>
                  </a:ext>
                </a:extLst>
              </a:tr>
              <a:tr h="12741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Μαλεβιζίου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507291"/>
                  </a:ext>
                </a:extLst>
              </a:tr>
              <a:tr h="12741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Αρχανών - Αστερουσίων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422323"/>
                  </a:ext>
                </a:extLst>
              </a:tr>
              <a:tr h="12741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Γόρτυνας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652714"/>
                  </a:ext>
                </a:extLst>
              </a:tr>
              <a:tr h="12741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Φαιστού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590634"/>
                  </a:ext>
                </a:extLst>
              </a:tr>
              <a:tr h="13378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908210"/>
                  </a:ext>
                </a:extLst>
              </a:tr>
              <a:tr h="127418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       ΜΕΑ Χερσονήσου-ΚΔΑΥ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10.000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 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Βιάννου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b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22.345</a:t>
                      </a:r>
                    </a:p>
                  </a:txBody>
                  <a:tcPr marL="45871" marR="45871" marT="0" marB="0" anchor="ctr"/>
                </a:tc>
                <a:extLst>
                  <a:ext uri="{0D108BD9-81ED-4DB2-BD59-A6C34878D82A}">
                    <a16:rowId xmlns:a16="http://schemas.microsoft.com/office/drawing/2014/main" val="2997480364"/>
                  </a:ext>
                </a:extLst>
              </a:tr>
              <a:tr h="12741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Μίνωα Πεδιάδας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362107"/>
                  </a:ext>
                </a:extLst>
              </a:tr>
              <a:tr h="13378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Αγίου Νικολάου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26625"/>
                  </a:ext>
                </a:extLst>
              </a:tr>
              <a:tr h="12741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Οροπεδίου Λασιθίου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19374"/>
                  </a:ext>
                </a:extLst>
              </a:tr>
              <a:tr h="13378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Χερσονήσου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843292"/>
                  </a:ext>
                </a:extLst>
              </a:tr>
              <a:tr h="13378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 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006934"/>
                  </a:ext>
                </a:extLst>
              </a:tr>
              <a:tr h="30261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ΜΕΑ Σητείας-ΚΔΑΥ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8.600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Ιεράπετρας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 9.853 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ctr"/>
                </a:tc>
                <a:extLst>
                  <a:ext uri="{0D108BD9-81ED-4DB2-BD59-A6C34878D82A}">
                    <a16:rowId xmlns:a16="http://schemas.microsoft.com/office/drawing/2014/main" val="1666469804"/>
                  </a:ext>
                </a:extLst>
              </a:tr>
              <a:tr h="267578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Δήμος Σητείας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616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192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Θέση κειμένου 3">
            <a:extLst>
              <a:ext uri="{FF2B5EF4-FFF2-40B4-BE49-F238E27FC236}">
                <a16:creationId xmlns:a16="http://schemas.microsoft.com/office/drawing/2014/main" id="{968B37D8-BB5C-42DE-B043-215D372FCAF2}"/>
              </a:ext>
            </a:extLst>
          </p:cNvPr>
          <p:cNvSpPr txBox="1">
            <a:spLocks/>
          </p:cNvSpPr>
          <p:nvPr/>
        </p:nvSpPr>
        <p:spPr>
          <a:xfrm>
            <a:off x="7097732" y="1631435"/>
            <a:ext cx="4561216" cy="13946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b="1" dirty="0">
              <a:latin typeface="PF DinDisplay Pro" panose="02000506030000020004" pitchFamily="2" charset="0"/>
            </a:endParaRPr>
          </a:p>
        </p:txBody>
      </p:sp>
      <p:sp>
        <p:nvSpPr>
          <p:cNvPr id="12" name="Θέση κειμένου 3">
            <a:extLst>
              <a:ext uri="{FF2B5EF4-FFF2-40B4-BE49-F238E27FC236}">
                <a16:creationId xmlns:a16="http://schemas.microsoft.com/office/drawing/2014/main" id="{77D11334-F973-405E-8AE9-03A18C42BDC7}"/>
              </a:ext>
            </a:extLst>
          </p:cNvPr>
          <p:cNvSpPr txBox="1">
            <a:spLocks/>
          </p:cNvSpPr>
          <p:nvPr/>
        </p:nvSpPr>
        <p:spPr>
          <a:xfrm>
            <a:off x="163084" y="1631435"/>
            <a:ext cx="11777205" cy="45749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200" b="1" dirty="0">
              <a:highlight>
                <a:srgbClr val="FFFF00"/>
              </a:highlight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6D43E16E-A422-35C7-5A23-DC02B95D4B85}"/>
              </a:ext>
            </a:extLst>
          </p:cNvPr>
          <p:cNvSpPr/>
          <p:nvPr/>
        </p:nvSpPr>
        <p:spPr>
          <a:xfrm>
            <a:off x="-28215" y="0"/>
            <a:ext cx="12220215" cy="1437699"/>
          </a:xfrm>
          <a:prstGeom prst="rect">
            <a:avLst/>
          </a:prstGeom>
          <a:solidFill>
            <a:srgbClr val="008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D0AFCF-41DA-66EF-2A0F-3B1A20933773}"/>
              </a:ext>
            </a:extLst>
          </p:cNvPr>
          <p:cNvSpPr>
            <a:spLocks/>
          </p:cNvSpPr>
          <p:nvPr/>
        </p:nvSpPr>
        <p:spPr bwMode="auto">
          <a:xfrm>
            <a:off x="2393318" y="132645"/>
            <a:ext cx="722152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Συστήματα &amp; υποδομές 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ανακύκλωσης και ανάκτησης (2030) </a:t>
            </a:r>
            <a:endParaRPr lang="en-US" sz="2400" b="1" dirty="0">
              <a:solidFill>
                <a:schemeClr val="bg1"/>
              </a:solidFill>
              <a:latin typeface="PF DinDisplay Pro" panose="02000506030000020004" pitchFamily="2" charset="0"/>
              <a:ea typeface="Lato Black" charset="0"/>
              <a:cs typeface="Lato Black" charset="0"/>
              <a:sym typeface="Bebas Neue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9E989E-AA49-15C3-5179-578E2A57E134}"/>
              </a:ext>
            </a:extLst>
          </p:cNvPr>
          <p:cNvGrpSpPr/>
          <p:nvPr/>
        </p:nvGrpSpPr>
        <p:grpSpPr>
          <a:xfrm>
            <a:off x="5804101" y="1222464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7D94F45-D35C-EF42-4C7C-00B7F36F5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51BDC8D-3D40-47D4-0AA9-24BB46B1C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F0B02BF5-AE44-79BC-36B0-4E2F3E337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</p:grpSp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2067E0A5-7E60-5F82-E604-BD1BA7A02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311087"/>
              </p:ext>
            </p:extLst>
          </p:nvPr>
        </p:nvGraphicFramePr>
        <p:xfrm>
          <a:off x="631773" y="1774950"/>
          <a:ext cx="10954098" cy="3804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0651">
                  <a:extLst>
                    <a:ext uri="{9D8B030D-6E8A-4147-A177-3AD203B41FA5}">
                      <a16:colId xmlns:a16="http://schemas.microsoft.com/office/drawing/2014/main" val="3478549444"/>
                    </a:ext>
                  </a:extLst>
                </a:gridCol>
                <a:gridCol w="3829553">
                  <a:extLst>
                    <a:ext uri="{9D8B030D-6E8A-4147-A177-3AD203B41FA5}">
                      <a16:colId xmlns:a16="http://schemas.microsoft.com/office/drawing/2014/main" val="2589438028"/>
                    </a:ext>
                  </a:extLst>
                </a:gridCol>
                <a:gridCol w="2363894">
                  <a:extLst>
                    <a:ext uri="{9D8B030D-6E8A-4147-A177-3AD203B41FA5}">
                      <a16:colId xmlns:a16="http://schemas.microsoft.com/office/drawing/2014/main" val="1786369253"/>
                    </a:ext>
                  </a:extLst>
                </a:gridCol>
              </a:tblGrid>
              <a:tr h="261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ΔΥΝΑΜΙΚΟΤΗΤΑ ΠΕΣΔΑ 2016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Περιοχή Εξυπηρέτησης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2030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ctr"/>
                </a:tc>
                <a:extLst>
                  <a:ext uri="{0D108BD9-81ED-4DB2-BD59-A6C34878D82A}">
                    <a16:rowId xmlns:a16="http://schemas.microsoft.com/office/drawing/2014/main" val="1371905016"/>
                  </a:ext>
                </a:extLst>
              </a:tr>
              <a:tr h="127418"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 ΜΕΑ </a:t>
                      </a:r>
                      <a:r>
                        <a:rPr lang="el-GR" sz="1600" dirty="0" err="1">
                          <a:effectLst/>
                        </a:rPr>
                        <a:t>Αμαρίου</a:t>
                      </a:r>
                      <a:r>
                        <a:rPr lang="el-GR" sz="1600" dirty="0">
                          <a:effectLst/>
                        </a:rPr>
                        <a:t>-ΚΔΑΥ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Αγίου Βασιλείου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b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 21.006 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ctr"/>
                </a:tc>
                <a:extLst>
                  <a:ext uri="{0D108BD9-81ED-4DB2-BD59-A6C34878D82A}">
                    <a16:rowId xmlns:a16="http://schemas.microsoft.com/office/drawing/2014/main" val="2228960714"/>
                  </a:ext>
                </a:extLst>
              </a:tr>
              <a:tr h="127418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Αμαρίου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765833"/>
                  </a:ext>
                </a:extLst>
              </a:tr>
              <a:tr h="127418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Ανωγείων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287660"/>
                  </a:ext>
                </a:extLst>
              </a:tr>
              <a:tr h="127418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Μυλοποτάμου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847361"/>
                  </a:ext>
                </a:extLst>
              </a:tr>
              <a:tr h="13378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Ρεθύμνης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308022"/>
                  </a:ext>
                </a:extLst>
              </a:tr>
              <a:tr h="13378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 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ΣΥΝΟΛΟ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237356"/>
                  </a:ext>
                </a:extLst>
              </a:tr>
              <a:tr h="302619"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ΕΜΑΚ Χανίων-ΚΔΑΥ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 28.500 </a:t>
                      </a: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Αποκορώνου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b"/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                    35.960  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ctr"/>
                </a:tc>
                <a:extLst>
                  <a:ext uri="{0D108BD9-81ED-4DB2-BD59-A6C34878D82A}">
                    <a16:rowId xmlns:a16="http://schemas.microsoft.com/office/drawing/2014/main" val="2914849928"/>
                  </a:ext>
                </a:extLst>
              </a:tr>
              <a:tr h="127418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Γαύδου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151029"/>
                  </a:ext>
                </a:extLst>
              </a:tr>
              <a:tr h="127418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Καντάνου - Σελίνου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028444"/>
                  </a:ext>
                </a:extLst>
              </a:tr>
              <a:tr h="127418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Κισσάμου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779962"/>
                  </a:ext>
                </a:extLst>
              </a:tr>
              <a:tr h="127418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Πλατανιά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293389"/>
                  </a:ext>
                </a:extLst>
              </a:tr>
              <a:tr h="127418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Δήμος </a:t>
                      </a:r>
                      <a:r>
                        <a:rPr lang="el-GR" sz="1600" dirty="0" err="1">
                          <a:effectLst/>
                        </a:rPr>
                        <a:t>Σφακίων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582310"/>
                  </a:ext>
                </a:extLst>
              </a:tr>
              <a:tr h="114677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Χανίων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036619"/>
                  </a:ext>
                </a:extLst>
              </a:tr>
              <a:tr h="13378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l-G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ΣΥΝΟΛΟ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586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359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Θέση κειμένου 3">
            <a:extLst>
              <a:ext uri="{FF2B5EF4-FFF2-40B4-BE49-F238E27FC236}">
                <a16:creationId xmlns:a16="http://schemas.microsoft.com/office/drawing/2014/main" id="{968B37D8-BB5C-42DE-B043-215D372FCAF2}"/>
              </a:ext>
            </a:extLst>
          </p:cNvPr>
          <p:cNvSpPr txBox="1">
            <a:spLocks/>
          </p:cNvSpPr>
          <p:nvPr/>
        </p:nvSpPr>
        <p:spPr>
          <a:xfrm>
            <a:off x="7097732" y="1631435"/>
            <a:ext cx="4561216" cy="13946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b="1" dirty="0">
              <a:latin typeface="PF DinDisplay Pro" panose="02000506030000020004" pitchFamily="2" charset="0"/>
            </a:endParaRPr>
          </a:p>
        </p:txBody>
      </p:sp>
      <p:sp>
        <p:nvSpPr>
          <p:cNvPr id="12" name="Θέση κειμένου 3">
            <a:extLst>
              <a:ext uri="{FF2B5EF4-FFF2-40B4-BE49-F238E27FC236}">
                <a16:creationId xmlns:a16="http://schemas.microsoft.com/office/drawing/2014/main" id="{77D11334-F973-405E-8AE9-03A18C42BDC7}"/>
              </a:ext>
            </a:extLst>
          </p:cNvPr>
          <p:cNvSpPr txBox="1">
            <a:spLocks/>
          </p:cNvSpPr>
          <p:nvPr/>
        </p:nvSpPr>
        <p:spPr>
          <a:xfrm>
            <a:off x="163084" y="1631435"/>
            <a:ext cx="11777205" cy="45749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200" b="1" dirty="0">
              <a:highlight>
                <a:srgbClr val="FFFF00"/>
              </a:highlight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6D43E16E-A422-35C7-5A23-DC02B95D4B85}"/>
              </a:ext>
            </a:extLst>
          </p:cNvPr>
          <p:cNvSpPr/>
          <p:nvPr/>
        </p:nvSpPr>
        <p:spPr>
          <a:xfrm>
            <a:off x="-28215" y="0"/>
            <a:ext cx="12220215" cy="1437699"/>
          </a:xfrm>
          <a:prstGeom prst="rect">
            <a:avLst/>
          </a:prstGeom>
          <a:solidFill>
            <a:srgbClr val="008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D0AFCF-41DA-66EF-2A0F-3B1A20933773}"/>
              </a:ext>
            </a:extLst>
          </p:cNvPr>
          <p:cNvSpPr>
            <a:spLocks/>
          </p:cNvSpPr>
          <p:nvPr/>
        </p:nvSpPr>
        <p:spPr bwMode="auto">
          <a:xfrm>
            <a:off x="2393318" y="132645"/>
            <a:ext cx="722152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Συστήματα &amp; υποδομές 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ανακύκλωσης και ανάκτησης (2030) </a:t>
            </a:r>
            <a:endParaRPr lang="en-US" sz="2400" b="1" dirty="0">
              <a:solidFill>
                <a:schemeClr val="bg1"/>
              </a:solidFill>
              <a:latin typeface="PF DinDisplay Pro" panose="02000506030000020004" pitchFamily="2" charset="0"/>
              <a:ea typeface="Lato Black" charset="0"/>
              <a:cs typeface="Lato Black" charset="0"/>
              <a:sym typeface="Bebas Neue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9E989E-AA49-15C3-5179-578E2A57E134}"/>
              </a:ext>
            </a:extLst>
          </p:cNvPr>
          <p:cNvGrpSpPr/>
          <p:nvPr/>
        </p:nvGrpSpPr>
        <p:grpSpPr>
          <a:xfrm>
            <a:off x="5804101" y="1222464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7D94F45-D35C-EF42-4C7C-00B7F36F5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51BDC8D-3D40-47D4-0AA9-24BB46B1C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F0B02BF5-AE44-79BC-36B0-4E2F3E337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</p:grp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0C13F95F-8FB8-C336-B718-4D69C7C31CF4}"/>
              </a:ext>
            </a:extLst>
          </p:cNvPr>
          <p:cNvSpPr/>
          <p:nvPr/>
        </p:nvSpPr>
        <p:spPr>
          <a:xfrm>
            <a:off x="251711" y="1456107"/>
            <a:ext cx="4396489" cy="512169"/>
          </a:xfrm>
          <a:prstGeom prst="rect">
            <a:avLst/>
          </a:prstGeom>
          <a:solidFill>
            <a:srgbClr val="DD8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err="1">
                <a:latin typeface="PF DinDisplay Pro" panose="02000506030000020004" pitchFamily="2" charset="0"/>
              </a:rPr>
              <a:t>Προδιαλεγμένα</a:t>
            </a:r>
            <a:r>
              <a:rPr lang="el-GR" sz="2800" b="1" dirty="0">
                <a:latin typeface="PF DinDisplay Pro" panose="02000506030000020004" pitchFamily="2" charset="0"/>
              </a:rPr>
              <a:t> ΒΑ</a:t>
            </a:r>
          </a:p>
        </p:txBody>
      </p:sp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019598E3-4794-F2D6-25A5-09D6CE3AA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888897"/>
              </p:ext>
            </p:extLst>
          </p:nvPr>
        </p:nvGraphicFramePr>
        <p:xfrm>
          <a:off x="946259" y="2143604"/>
          <a:ext cx="10420350" cy="401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8684">
                  <a:extLst>
                    <a:ext uri="{9D8B030D-6E8A-4147-A177-3AD203B41FA5}">
                      <a16:colId xmlns:a16="http://schemas.microsoft.com/office/drawing/2014/main" val="3996095553"/>
                    </a:ext>
                  </a:extLst>
                </a:gridCol>
                <a:gridCol w="3642955">
                  <a:extLst>
                    <a:ext uri="{9D8B030D-6E8A-4147-A177-3AD203B41FA5}">
                      <a16:colId xmlns:a16="http://schemas.microsoft.com/office/drawing/2014/main" val="324989923"/>
                    </a:ext>
                  </a:extLst>
                </a:gridCol>
                <a:gridCol w="2248711">
                  <a:extLst>
                    <a:ext uri="{9D8B030D-6E8A-4147-A177-3AD203B41FA5}">
                      <a16:colId xmlns:a16="http://schemas.microsoft.com/office/drawing/2014/main" val="2411113582"/>
                    </a:ext>
                  </a:extLst>
                </a:gridCol>
              </a:tblGrid>
              <a:tr h="142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ΔΥΝΑΜΙΚΟΤΗΤΑ ΠΕΣΔΑ 2016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Περιοχή Εξυπηρέτησης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2030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ctr"/>
                </a:tc>
                <a:extLst>
                  <a:ext uri="{0D108BD9-81ED-4DB2-BD59-A6C34878D82A}">
                    <a16:rowId xmlns:a16="http://schemas.microsoft.com/office/drawing/2014/main" val="1506735249"/>
                  </a:ext>
                </a:extLst>
              </a:tr>
              <a:tr h="135261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ΜΕΒΑ Αρχανών-Αστερουσίων                                                               10.000 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Αρχανών - Αστερουσίων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b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15.407</a:t>
                      </a:r>
                    </a:p>
                  </a:txBody>
                  <a:tcPr marL="48694" marR="48694" marT="0" marB="0" anchor="ctr"/>
                </a:tc>
                <a:extLst>
                  <a:ext uri="{0D108BD9-81ED-4DB2-BD59-A6C34878D82A}">
                    <a16:rowId xmlns:a16="http://schemas.microsoft.com/office/drawing/2014/main" val="1020167664"/>
                  </a:ext>
                </a:extLst>
              </a:tr>
              <a:tr h="13526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Γόρτυνας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932172"/>
                  </a:ext>
                </a:extLst>
              </a:tr>
              <a:tr h="13526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Μαλεβιζίου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778627"/>
                  </a:ext>
                </a:extLst>
              </a:tr>
              <a:tr h="27728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Δήμος Ηρακλείου 1/2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548444"/>
                  </a:ext>
                </a:extLst>
              </a:tr>
              <a:tr h="14202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ΣΥΝΟΛΟ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3188"/>
                  </a:ext>
                </a:extLst>
              </a:tr>
              <a:tr h="135261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ΜΕΑ Χερσονήσου-ΜΕΒΑ                                                               26.900 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Βιάννου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b"/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20.295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 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ctr"/>
                </a:tc>
                <a:extLst>
                  <a:ext uri="{0D108BD9-81ED-4DB2-BD59-A6C34878D82A}">
                    <a16:rowId xmlns:a16="http://schemas.microsoft.com/office/drawing/2014/main" val="788308342"/>
                  </a:ext>
                </a:extLst>
              </a:tr>
              <a:tr h="13526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Μίνωα Πεδιάδας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972080"/>
                  </a:ext>
                </a:extLst>
              </a:tr>
              <a:tr h="13526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Χερσονήσου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373997"/>
                  </a:ext>
                </a:extLst>
              </a:tr>
              <a:tr h="13526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Αγίου Νικολάου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477031"/>
                  </a:ext>
                </a:extLst>
              </a:tr>
              <a:tr h="13526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Ηρακλείου 1/2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924939"/>
                  </a:ext>
                </a:extLst>
              </a:tr>
              <a:tr h="14202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Οροπεδίου Λασιθίου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969023"/>
                  </a:ext>
                </a:extLst>
              </a:tr>
              <a:tr h="14202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ΣΥΝΟΛΟ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34045"/>
                  </a:ext>
                </a:extLst>
              </a:tr>
              <a:tr h="13526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ΜΕΒΑ Ιεράπετρας                                                           4.700,00 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Ιεράπετρας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b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4.959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ctr"/>
                </a:tc>
                <a:extLst>
                  <a:ext uri="{0D108BD9-81ED-4DB2-BD59-A6C34878D82A}">
                    <a16:rowId xmlns:a16="http://schemas.microsoft.com/office/drawing/2014/main" val="3259125565"/>
                  </a:ext>
                </a:extLst>
              </a:tr>
              <a:tr h="14202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Δήμος Σητείας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443647"/>
                  </a:ext>
                </a:extLst>
              </a:tr>
              <a:tr h="14202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ΣΥΝΟΛΟ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228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953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067B568-E819-43F1-98D1-7E3F6370F68E}"/>
              </a:ext>
            </a:extLst>
          </p:cNvPr>
          <p:cNvSpPr/>
          <p:nvPr/>
        </p:nvSpPr>
        <p:spPr>
          <a:xfrm>
            <a:off x="-28215" y="0"/>
            <a:ext cx="12220215" cy="1437699"/>
          </a:xfrm>
          <a:prstGeom prst="rect">
            <a:avLst/>
          </a:prstGeom>
          <a:solidFill>
            <a:srgbClr val="008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8" name="Rectangle 27"/>
          <p:cNvSpPr>
            <a:spLocks/>
          </p:cNvSpPr>
          <p:nvPr/>
        </p:nvSpPr>
        <p:spPr bwMode="auto">
          <a:xfrm>
            <a:off x="1682502" y="399612"/>
            <a:ext cx="8826995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l-GR" sz="35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Βασικές Δράσεις Πρόληψης και </a:t>
            </a:r>
            <a:r>
              <a:rPr lang="el-GR" sz="3500" b="1" dirty="0" err="1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ΔσΠ</a:t>
            </a:r>
            <a:endParaRPr lang="el-GR" sz="3500" b="1" dirty="0">
              <a:solidFill>
                <a:schemeClr val="bg1"/>
              </a:solidFill>
              <a:latin typeface="PF DinDisplay Pro" panose="02000506030000020004" pitchFamily="2" charset="0"/>
              <a:ea typeface="Lato Black" charset="0"/>
              <a:cs typeface="Lato Black" charset="0"/>
              <a:sym typeface="Bebas Neue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897615" y="1145570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30" name="Oval 29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31" name="Oval 30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38" name="Oval 37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5EAC599-B707-D1DA-FEFF-0DCF06E3C18D}"/>
              </a:ext>
            </a:extLst>
          </p:cNvPr>
          <p:cNvSpPr txBox="1"/>
          <p:nvPr/>
        </p:nvSpPr>
        <p:spPr>
          <a:xfrm>
            <a:off x="1574853" y="1884915"/>
            <a:ext cx="9969422" cy="836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l-GR" sz="2200" dirty="0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Κοινωνικά παντοπωλεία &amp; </a:t>
            </a:r>
            <a:r>
              <a:rPr lang="el-GR" sz="2200" dirty="0"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μεμονωμένες</a:t>
            </a:r>
            <a:r>
              <a:rPr lang="el-GR" sz="2200" dirty="0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δράσεις των ΦΟΔΣΑ με σκοπό  την ενίσχυση της κουλτούρας της πρόληψης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1CBB2C-9A04-5F41-23ED-FA25003ED8F0}"/>
              </a:ext>
            </a:extLst>
          </p:cNvPr>
          <p:cNvSpPr txBox="1"/>
          <p:nvPr/>
        </p:nvSpPr>
        <p:spPr>
          <a:xfrm>
            <a:off x="1553397" y="2831838"/>
            <a:ext cx="8835973" cy="2405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l-GR" sz="2200" dirty="0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Μπλε κάδοι &amp; κάδοι/ κώδωνες συλλογής γυαλιού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l-GR" sz="2200" dirty="0" err="1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ΔσΠ</a:t>
            </a:r>
            <a:r>
              <a:rPr lang="el-GR" sz="2200" dirty="0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200" dirty="0" err="1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Βιοαποβλήτων</a:t>
            </a:r>
            <a:r>
              <a:rPr lang="el-GR" sz="2200" dirty="0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από μεγάλους παραγωγούς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l-GR" sz="2200" dirty="0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Συλλογή χαρτιού 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l-GR" sz="2200" dirty="0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Συλλογή πρασίνων &amp; βρώσιμων ελαίων</a:t>
            </a:r>
            <a:endParaRPr lang="el-GR" sz="2200" dirty="0">
              <a:latin typeface="PF DinDisplay Pro" panose="020005060300000200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l-GR" sz="2200" dirty="0"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Συλλογή ενδυμάτων &amp; υποδημάτων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l-GR" sz="2200" dirty="0"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Συλλογή ΦΗΣ &amp; ΑΗΗΕ</a:t>
            </a:r>
          </a:p>
        </p:txBody>
      </p:sp>
      <p:pic>
        <p:nvPicPr>
          <p:cNvPr id="9218" name="Picture 2" descr="Reducing waste Images, Stock Photos &amp; Vectors | Shutterstock">
            <a:extLst>
              <a:ext uri="{FF2B5EF4-FFF2-40B4-BE49-F238E27FC236}">
                <a16:creationId xmlns:a16="http://schemas.microsoft.com/office/drawing/2014/main" id="{15B8D46E-8C5C-CA3A-1279-3556A08162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4" t="23457" r="16154" b="23457"/>
          <a:stretch/>
        </p:blipFill>
        <p:spPr bwMode="auto">
          <a:xfrm>
            <a:off x="524640" y="1922636"/>
            <a:ext cx="990113" cy="65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Γραφικό 6" descr="Ανακύκλωση περίγραμμα">
            <a:extLst>
              <a:ext uri="{FF2B5EF4-FFF2-40B4-BE49-F238E27FC236}">
                <a16:creationId xmlns:a16="http://schemas.microsoft.com/office/drawing/2014/main" id="{37D9ED0B-AE00-8656-204D-9D575EC0D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502" y="3059778"/>
            <a:ext cx="643110" cy="643110"/>
          </a:xfrm>
          <a:prstGeom prst="rect">
            <a:avLst/>
          </a:prstGeom>
        </p:spPr>
      </p:pic>
      <p:pic>
        <p:nvPicPr>
          <p:cNvPr id="32" name="Γραφικό 31" descr="Ανακύκλωση περίγραμμα">
            <a:extLst>
              <a:ext uri="{FF2B5EF4-FFF2-40B4-BE49-F238E27FC236}">
                <a16:creationId xmlns:a16="http://schemas.microsoft.com/office/drawing/2014/main" id="{10380DEF-A32C-B181-53A8-6C756BA5F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502" y="5154550"/>
            <a:ext cx="643110" cy="64311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666DC35-1A4F-D6F0-E440-9201B9D5BD99}"/>
              </a:ext>
            </a:extLst>
          </p:cNvPr>
          <p:cNvSpPr txBox="1"/>
          <p:nvPr/>
        </p:nvSpPr>
        <p:spPr>
          <a:xfrm>
            <a:off x="1553397" y="5265576"/>
            <a:ext cx="8835973" cy="45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l-GR" sz="2200" dirty="0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Χώροι ανακύκλωσης (Πράσινα Σημεία)</a:t>
            </a:r>
            <a:endParaRPr lang="el-GR" sz="2200" dirty="0">
              <a:latin typeface="PF DinDisplay Pro" panose="020005060300000200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7" name="Γραφικό 36" descr="Ομάδα γυναικών περίγραμμα">
            <a:extLst>
              <a:ext uri="{FF2B5EF4-FFF2-40B4-BE49-F238E27FC236}">
                <a16:creationId xmlns:a16="http://schemas.microsoft.com/office/drawing/2014/main" id="{0E81A12E-29F5-82AC-3210-0D6049B7DA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1502" y="6066193"/>
            <a:ext cx="656390" cy="65639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1EAAE87-66D9-30D6-1366-E93A4FCED2CA}"/>
              </a:ext>
            </a:extLst>
          </p:cNvPr>
          <p:cNvSpPr txBox="1"/>
          <p:nvPr/>
        </p:nvSpPr>
        <p:spPr>
          <a:xfrm>
            <a:off x="1574853" y="6066192"/>
            <a:ext cx="8835973" cy="446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l-GR" sz="2200" dirty="0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Μεμονωμένες δράσεις ενημέρωσης - ευαισθητοποίησης</a:t>
            </a:r>
            <a:endParaRPr lang="el-GR" sz="2400" dirty="0">
              <a:latin typeface="PF DinDisplay Pro" panose="020005060300000200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3" descr="Logo&#10;&#10;Description automatically generated">
            <a:extLst>
              <a:ext uri="{FF2B5EF4-FFF2-40B4-BE49-F238E27FC236}">
                <a16:creationId xmlns:a16="http://schemas.microsoft.com/office/drawing/2014/main" id="{7FD80189-7B33-0D30-A92E-790382D65BC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2753" flipH="1">
            <a:off x="10125761" y="5089111"/>
            <a:ext cx="1954162" cy="195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2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Θέση κειμένου 3">
            <a:extLst>
              <a:ext uri="{FF2B5EF4-FFF2-40B4-BE49-F238E27FC236}">
                <a16:creationId xmlns:a16="http://schemas.microsoft.com/office/drawing/2014/main" id="{968B37D8-BB5C-42DE-B043-215D372FCAF2}"/>
              </a:ext>
            </a:extLst>
          </p:cNvPr>
          <p:cNvSpPr txBox="1">
            <a:spLocks/>
          </p:cNvSpPr>
          <p:nvPr/>
        </p:nvSpPr>
        <p:spPr>
          <a:xfrm>
            <a:off x="7097732" y="1631435"/>
            <a:ext cx="4561216" cy="13946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b="1" dirty="0">
              <a:latin typeface="PF DinDisplay Pro" panose="02000506030000020004" pitchFamily="2" charset="0"/>
            </a:endParaRPr>
          </a:p>
        </p:txBody>
      </p:sp>
      <p:sp>
        <p:nvSpPr>
          <p:cNvPr id="12" name="Θέση κειμένου 3">
            <a:extLst>
              <a:ext uri="{FF2B5EF4-FFF2-40B4-BE49-F238E27FC236}">
                <a16:creationId xmlns:a16="http://schemas.microsoft.com/office/drawing/2014/main" id="{77D11334-F973-405E-8AE9-03A18C42BDC7}"/>
              </a:ext>
            </a:extLst>
          </p:cNvPr>
          <p:cNvSpPr txBox="1">
            <a:spLocks/>
          </p:cNvSpPr>
          <p:nvPr/>
        </p:nvSpPr>
        <p:spPr>
          <a:xfrm>
            <a:off x="163084" y="1631435"/>
            <a:ext cx="11777205" cy="45749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200" b="1" dirty="0">
              <a:highlight>
                <a:srgbClr val="FFFF00"/>
              </a:highlight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6D43E16E-A422-35C7-5A23-DC02B95D4B85}"/>
              </a:ext>
            </a:extLst>
          </p:cNvPr>
          <p:cNvSpPr/>
          <p:nvPr/>
        </p:nvSpPr>
        <p:spPr>
          <a:xfrm>
            <a:off x="-28215" y="0"/>
            <a:ext cx="12220215" cy="1437699"/>
          </a:xfrm>
          <a:prstGeom prst="rect">
            <a:avLst/>
          </a:prstGeom>
          <a:solidFill>
            <a:srgbClr val="008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D0AFCF-41DA-66EF-2A0F-3B1A20933773}"/>
              </a:ext>
            </a:extLst>
          </p:cNvPr>
          <p:cNvSpPr>
            <a:spLocks/>
          </p:cNvSpPr>
          <p:nvPr/>
        </p:nvSpPr>
        <p:spPr bwMode="auto">
          <a:xfrm>
            <a:off x="2393318" y="132645"/>
            <a:ext cx="722152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Συστήματα &amp; υποδομές 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ανακύκλωσης και ανάκτησης (2030) </a:t>
            </a:r>
            <a:endParaRPr lang="en-US" sz="2400" b="1" dirty="0">
              <a:solidFill>
                <a:schemeClr val="bg1"/>
              </a:solidFill>
              <a:latin typeface="PF DinDisplay Pro" panose="02000506030000020004" pitchFamily="2" charset="0"/>
              <a:ea typeface="Lato Black" charset="0"/>
              <a:cs typeface="Lato Black" charset="0"/>
              <a:sym typeface="Bebas Neue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9E989E-AA49-15C3-5179-578E2A57E134}"/>
              </a:ext>
            </a:extLst>
          </p:cNvPr>
          <p:cNvGrpSpPr/>
          <p:nvPr/>
        </p:nvGrpSpPr>
        <p:grpSpPr>
          <a:xfrm>
            <a:off x="5804101" y="1222464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7D94F45-D35C-EF42-4C7C-00B7F36F5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51BDC8D-3D40-47D4-0AA9-24BB46B1C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F0B02BF5-AE44-79BC-36B0-4E2F3E337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</p:grp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0C13F95F-8FB8-C336-B718-4D69C7C31CF4}"/>
              </a:ext>
            </a:extLst>
          </p:cNvPr>
          <p:cNvSpPr/>
          <p:nvPr/>
        </p:nvSpPr>
        <p:spPr>
          <a:xfrm>
            <a:off x="251711" y="1511422"/>
            <a:ext cx="4933096" cy="548653"/>
          </a:xfrm>
          <a:prstGeom prst="rect">
            <a:avLst/>
          </a:prstGeom>
          <a:solidFill>
            <a:srgbClr val="DD8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err="1">
                <a:latin typeface="PF DinDisplay Pro" panose="02000506030000020004" pitchFamily="2" charset="0"/>
              </a:rPr>
              <a:t>Προδιαλεγμένα</a:t>
            </a:r>
            <a:r>
              <a:rPr lang="el-GR" sz="2800" b="1" dirty="0">
                <a:latin typeface="PF DinDisplay Pro" panose="02000506030000020004" pitchFamily="2" charset="0"/>
              </a:rPr>
              <a:t> ΒΑ</a:t>
            </a:r>
          </a:p>
        </p:txBody>
      </p:sp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019598E3-4794-F2D6-25A5-09D6CE3AA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488422"/>
              </p:ext>
            </p:extLst>
          </p:nvPr>
        </p:nvGraphicFramePr>
        <p:xfrm>
          <a:off x="689151" y="2180088"/>
          <a:ext cx="10420350" cy="4082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8684">
                  <a:extLst>
                    <a:ext uri="{9D8B030D-6E8A-4147-A177-3AD203B41FA5}">
                      <a16:colId xmlns:a16="http://schemas.microsoft.com/office/drawing/2014/main" val="3996095553"/>
                    </a:ext>
                  </a:extLst>
                </a:gridCol>
                <a:gridCol w="3642955">
                  <a:extLst>
                    <a:ext uri="{9D8B030D-6E8A-4147-A177-3AD203B41FA5}">
                      <a16:colId xmlns:a16="http://schemas.microsoft.com/office/drawing/2014/main" val="324989923"/>
                    </a:ext>
                  </a:extLst>
                </a:gridCol>
                <a:gridCol w="2248711">
                  <a:extLst>
                    <a:ext uri="{9D8B030D-6E8A-4147-A177-3AD203B41FA5}">
                      <a16:colId xmlns:a16="http://schemas.microsoft.com/office/drawing/2014/main" val="2411113582"/>
                    </a:ext>
                  </a:extLst>
                </a:gridCol>
              </a:tblGrid>
              <a:tr h="142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ΔΥΝΑΜΙΚΟΤΗΤΑ ΠΕΣΔΑ 2016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Περιοχή Εξυπηρέτησης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2030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ctr"/>
                </a:tc>
                <a:extLst>
                  <a:ext uri="{0D108BD9-81ED-4DB2-BD59-A6C34878D82A}">
                    <a16:rowId xmlns:a16="http://schemas.microsoft.com/office/drawing/2014/main" val="1506735249"/>
                  </a:ext>
                </a:extLst>
              </a:tr>
              <a:tr h="135261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ΜΕΑ </a:t>
                      </a:r>
                      <a:r>
                        <a:rPr lang="el-GR" sz="1600" dirty="0" err="1">
                          <a:effectLst/>
                        </a:rPr>
                        <a:t>Αμαρίου</a:t>
                      </a:r>
                      <a:r>
                        <a:rPr lang="el-GR" sz="1600" dirty="0">
                          <a:effectLst/>
                        </a:rPr>
                        <a:t>-ΜΕΒΑ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7400/8500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Αγίου Βασιλείου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b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10.572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ctr"/>
                </a:tc>
                <a:extLst>
                  <a:ext uri="{0D108BD9-81ED-4DB2-BD59-A6C34878D82A}">
                    <a16:rowId xmlns:a16="http://schemas.microsoft.com/office/drawing/2014/main" val="3467882297"/>
                  </a:ext>
                </a:extLst>
              </a:tr>
              <a:tr h="13526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Δήμος </a:t>
                      </a:r>
                      <a:r>
                        <a:rPr lang="el-GR" sz="1600" dirty="0" err="1">
                          <a:effectLst/>
                        </a:rPr>
                        <a:t>Αμαρίου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139155"/>
                  </a:ext>
                </a:extLst>
              </a:tr>
              <a:tr h="13526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Δήμος Ανωγείων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707422"/>
                  </a:ext>
                </a:extLst>
              </a:tr>
              <a:tr h="13526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Μυλοποτάμου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990066"/>
                  </a:ext>
                </a:extLst>
              </a:tr>
              <a:tr h="14202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Δήμος </a:t>
                      </a:r>
                      <a:r>
                        <a:rPr lang="el-GR" sz="1600" dirty="0" err="1">
                          <a:effectLst/>
                        </a:rPr>
                        <a:t>Ρεθύμνης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119423"/>
                  </a:ext>
                </a:extLst>
              </a:tr>
              <a:tr h="142024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l-G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ΣΥΝΟΛΟ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936580"/>
                  </a:ext>
                </a:extLst>
              </a:tr>
              <a:tr h="135261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ΕΜΑΚ ΧΑΝΙΩΝ-ΜΕΒΑ                                                               13.500 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Αποκορώνου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b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17.253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ctr"/>
                </a:tc>
                <a:extLst>
                  <a:ext uri="{0D108BD9-81ED-4DB2-BD59-A6C34878D82A}">
                    <a16:rowId xmlns:a16="http://schemas.microsoft.com/office/drawing/2014/main" val="207401652"/>
                  </a:ext>
                </a:extLst>
              </a:tr>
              <a:tr h="13526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Κισσάμου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129105"/>
                  </a:ext>
                </a:extLst>
              </a:tr>
              <a:tr h="13526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Πλατανιά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063472"/>
                  </a:ext>
                </a:extLst>
              </a:tr>
              <a:tr h="27728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Δήμος Χανίων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846116"/>
                  </a:ext>
                </a:extLst>
              </a:tr>
              <a:tr h="14202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ΣΥΝΟΛΟ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586081"/>
                  </a:ext>
                </a:extLst>
              </a:tr>
              <a:tr h="354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ΜΕΒΑ </a:t>
                      </a:r>
                      <a:r>
                        <a:rPr lang="el-GR" sz="1600" dirty="0" err="1">
                          <a:effectLst/>
                        </a:rPr>
                        <a:t>Καντάνου</a:t>
                      </a:r>
                      <a:r>
                        <a:rPr lang="el-GR" sz="1600" dirty="0">
                          <a:effectLst/>
                        </a:rPr>
                        <a:t> </a:t>
                      </a:r>
                      <a:r>
                        <a:rPr lang="el-GR" sz="1600" dirty="0" err="1">
                          <a:effectLst/>
                        </a:rPr>
                        <a:t>Σελίνου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Δήμος Καντάνου - Σελίνου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595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ctr"/>
                </a:tc>
                <a:extLst>
                  <a:ext uri="{0D108BD9-81ED-4DB2-BD59-A6C34878D82A}">
                    <a16:rowId xmlns:a16="http://schemas.microsoft.com/office/drawing/2014/main" val="4215582670"/>
                  </a:ext>
                </a:extLst>
              </a:tr>
              <a:tr h="354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ΜΕΒΑ Φαιστού</a:t>
                      </a:r>
                    </a:p>
                  </a:txBody>
                  <a:tcPr marL="48694" marR="486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Δήμος Φαιστού</a:t>
                      </a:r>
                    </a:p>
                  </a:txBody>
                  <a:tcPr marL="48694" marR="4869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2.539</a:t>
                      </a:r>
                    </a:p>
                  </a:txBody>
                  <a:tcPr marL="48694" marR="48694" marT="0" marB="0" anchor="ctr"/>
                </a:tc>
                <a:extLst>
                  <a:ext uri="{0D108BD9-81ED-4DB2-BD59-A6C34878D82A}">
                    <a16:rowId xmlns:a16="http://schemas.microsoft.com/office/drawing/2014/main" val="1200896302"/>
                  </a:ext>
                </a:extLst>
              </a:tr>
              <a:tr h="354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ΜΕΒΑ </a:t>
                      </a:r>
                      <a:r>
                        <a:rPr lang="el-GR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Σφακίων</a:t>
                      </a:r>
                      <a:r>
                        <a:rPr lang="el-G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(επιτόπια κομποστοποίηση)</a:t>
                      </a:r>
                    </a:p>
                  </a:txBody>
                  <a:tcPr marL="48694" marR="486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Δήμος </a:t>
                      </a:r>
                      <a:r>
                        <a:rPr lang="el-GR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Σφακίων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234 </a:t>
                      </a:r>
                    </a:p>
                  </a:txBody>
                  <a:tcPr marL="48694" marR="48694" marT="0" marB="0" anchor="ctr"/>
                </a:tc>
                <a:extLst>
                  <a:ext uri="{0D108BD9-81ED-4DB2-BD59-A6C34878D82A}">
                    <a16:rowId xmlns:a16="http://schemas.microsoft.com/office/drawing/2014/main" val="1313022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52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usiness Management Concentrations">
            <a:extLst>
              <a:ext uri="{FF2B5EF4-FFF2-40B4-BE49-F238E27FC236}">
                <a16:creationId xmlns:a16="http://schemas.microsoft.com/office/drawing/2014/main" id="{CD99E9C6-24CC-1263-3F38-62B511E8A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C42972-B9C4-4872-8FFD-49A246B2C269}"/>
              </a:ext>
            </a:extLst>
          </p:cNvPr>
          <p:cNvSpPr/>
          <p:nvPr/>
        </p:nvSpPr>
        <p:spPr>
          <a:xfrm>
            <a:off x="0" y="-1588"/>
            <a:ext cx="12192000" cy="6858000"/>
          </a:xfrm>
          <a:prstGeom prst="rect">
            <a:avLst/>
          </a:prstGeom>
          <a:solidFill>
            <a:srgbClr val="00878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5839" y="3427412"/>
            <a:ext cx="990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latin typeface="PF DinDisplay Pro" panose="02000506030000020004" pitchFamily="2" charset="0"/>
                <a:ea typeface="Lato" charset="0"/>
                <a:cs typeface="Lato" charset="0"/>
              </a:rPr>
              <a:t>Οριζόντιες </a:t>
            </a:r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" charset="0"/>
                <a:cs typeface="Lato" charset="0"/>
              </a:rPr>
              <a:t>δράσεις </a:t>
            </a:r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2022 - 2030</a:t>
            </a:r>
            <a:endParaRPr lang="en-US" sz="3600" b="1" dirty="0">
              <a:solidFill>
                <a:schemeClr val="bg1"/>
              </a:solidFill>
              <a:latin typeface="PF DinDisplay Pro" panose="02000506030000020004" pitchFamily="2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23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Θέση κειμένου 3">
            <a:extLst>
              <a:ext uri="{FF2B5EF4-FFF2-40B4-BE49-F238E27FC236}">
                <a16:creationId xmlns:a16="http://schemas.microsoft.com/office/drawing/2014/main" id="{968B37D8-BB5C-42DE-B043-215D372FCAF2}"/>
              </a:ext>
            </a:extLst>
          </p:cNvPr>
          <p:cNvSpPr txBox="1">
            <a:spLocks/>
          </p:cNvSpPr>
          <p:nvPr/>
        </p:nvSpPr>
        <p:spPr>
          <a:xfrm>
            <a:off x="7097732" y="1631435"/>
            <a:ext cx="4561216" cy="13946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b="1" dirty="0">
              <a:latin typeface="PF DinDisplay Pro" panose="02000506030000020004" pitchFamily="2" charset="0"/>
            </a:endParaRPr>
          </a:p>
        </p:txBody>
      </p:sp>
      <p:sp>
        <p:nvSpPr>
          <p:cNvPr id="12" name="Θέση κειμένου 3">
            <a:extLst>
              <a:ext uri="{FF2B5EF4-FFF2-40B4-BE49-F238E27FC236}">
                <a16:creationId xmlns:a16="http://schemas.microsoft.com/office/drawing/2014/main" id="{77D11334-F973-405E-8AE9-03A18C42BDC7}"/>
              </a:ext>
            </a:extLst>
          </p:cNvPr>
          <p:cNvSpPr txBox="1">
            <a:spLocks/>
          </p:cNvSpPr>
          <p:nvPr/>
        </p:nvSpPr>
        <p:spPr>
          <a:xfrm>
            <a:off x="163084" y="1745321"/>
            <a:ext cx="11777205" cy="45749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b="1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Εξειδίκευση τοπικών σχεδίων</a:t>
            </a: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διαχείρισης αποβλήτων σύμφωνα με το ΠΕΣΔΑ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b="1" dirty="0">
              <a:highlight>
                <a:srgbClr val="FFFF00"/>
              </a:highlight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Δημιουργία </a:t>
            </a:r>
            <a:r>
              <a:rPr lang="el-GR" sz="2200" b="1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περιφερειακής ηλεκτρονικής πλατφόρμας </a:t>
            </a: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για τη ΔΣΑ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PF DinDisplay Pro" panose="02000506030000020004" pitchFamily="2" charset="0"/>
                <a:cs typeface="Times New Roman" panose="02020603050405020304" pitchFamily="18" charset="0"/>
              </a:rPr>
              <a:t>Δράσεις </a:t>
            </a:r>
            <a:r>
              <a:rPr lang="el-GR" sz="2200" b="1" dirty="0">
                <a:latin typeface="PF DinDisplay Pro" panose="02000506030000020004" pitchFamily="2" charset="0"/>
                <a:cs typeface="Times New Roman" panose="02020603050405020304" pitchFamily="18" charset="0"/>
              </a:rPr>
              <a:t>ενημέρωσης, ευαισθητοποίησης και επιβράβευσης  </a:t>
            </a:r>
            <a:r>
              <a:rPr lang="el-GR" sz="2200" dirty="0">
                <a:latin typeface="PF DinDisplay Pro" panose="02000506030000020004" pitchFamily="2" charset="0"/>
                <a:cs typeface="Times New Roman" panose="02020603050405020304" pitchFamily="18" charset="0"/>
              </a:rPr>
              <a:t>των πολιτών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dirty="0">
              <a:latin typeface="PF DinDisplay Pro" panose="02000506030000020004" pitchFamily="2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PF DinDisplay Pro" panose="02000506030000020004" pitchFamily="2" charset="0"/>
                <a:cs typeface="Times New Roman" panose="02020603050405020304" pitchFamily="18" charset="0"/>
              </a:rPr>
              <a:t>Ενίσχυση της εφαρμογής από τους δήμους </a:t>
            </a:r>
            <a:r>
              <a:rPr lang="el-GR" sz="2200" b="1" dirty="0">
                <a:latin typeface="PF DinDisplay Pro" panose="02000506030000020004" pitchFamily="2" charset="0"/>
                <a:cs typeface="Times New Roman" panose="02020603050405020304" pitchFamily="18" charset="0"/>
              </a:rPr>
              <a:t>αναλυτικής καταγραφής του πραγματικού κό</a:t>
            </a:r>
            <a:r>
              <a:rPr lang="el-GR" sz="2200" dirty="0">
                <a:latin typeface="PF DinDisplay Pro" panose="02000506030000020004" pitchFamily="2" charset="0"/>
                <a:cs typeface="Times New Roman" panose="02020603050405020304" pitchFamily="18" charset="0"/>
              </a:rPr>
              <a:t>στους για την διαχείριση των αποβλήτων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PF DinDisplay Pro" panose="02000506030000020004" pitchFamily="2" charset="0"/>
                <a:cs typeface="Times New Roman" panose="02020603050405020304" pitchFamily="18" charset="0"/>
              </a:rPr>
              <a:t>Υλοποίηση συστημάτων </a:t>
            </a:r>
            <a:r>
              <a:rPr lang="el-GR" sz="2200" b="1" dirty="0">
                <a:latin typeface="PF DinDisplay Pro" panose="02000506030000020004" pitchFamily="2" charset="0"/>
                <a:cs typeface="Times New Roman" panose="02020603050405020304" pitchFamily="18" charset="0"/>
              </a:rPr>
              <a:t>Πληρώνω Όσο Πετάω </a:t>
            </a:r>
            <a:r>
              <a:rPr lang="el-GR" sz="2200" dirty="0">
                <a:latin typeface="PF DinDisplay Pro" panose="02000506030000020004" pitchFamily="2" charset="0"/>
                <a:cs typeface="Times New Roman" panose="02020603050405020304" pitchFamily="18" charset="0"/>
              </a:rPr>
              <a:t>(“ΠΟΠ” ή </a:t>
            </a:r>
            <a:r>
              <a:rPr lang="el-GR" sz="2200" dirty="0" err="1">
                <a:latin typeface="PF DinDisplay Pro" panose="02000506030000020004" pitchFamily="2" charset="0"/>
                <a:cs typeface="Times New Roman" panose="02020603050405020304" pitchFamily="18" charset="0"/>
              </a:rPr>
              <a:t>Pay</a:t>
            </a:r>
            <a:r>
              <a:rPr lang="el-GR" sz="2200" dirty="0">
                <a:latin typeface="PF DinDisplay Pro" panose="02000506030000020004" pitchFamily="2" charset="0"/>
                <a:cs typeface="Times New Roman" panose="02020603050405020304" pitchFamily="18" charset="0"/>
              </a:rPr>
              <a:t> </a:t>
            </a:r>
            <a:r>
              <a:rPr lang="el-GR" sz="2200" dirty="0" err="1">
                <a:latin typeface="PF DinDisplay Pro" panose="02000506030000020004" pitchFamily="2" charset="0"/>
                <a:cs typeface="Times New Roman" panose="02020603050405020304" pitchFamily="18" charset="0"/>
              </a:rPr>
              <a:t>As</a:t>
            </a:r>
            <a:r>
              <a:rPr lang="el-GR" sz="2200" dirty="0">
                <a:latin typeface="PF DinDisplay Pro" panose="02000506030000020004" pitchFamily="2" charset="0"/>
                <a:cs typeface="Times New Roman" panose="02020603050405020304" pitchFamily="18" charset="0"/>
              </a:rPr>
              <a:t> </a:t>
            </a:r>
            <a:r>
              <a:rPr lang="el-GR" sz="2200" dirty="0" err="1">
                <a:latin typeface="PF DinDisplay Pro" panose="02000506030000020004" pitchFamily="2" charset="0"/>
                <a:cs typeface="Times New Roman" panose="02020603050405020304" pitchFamily="18" charset="0"/>
              </a:rPr>
              <a:t>You</a:t>
            </a:r>
            <a:r>
              <a:rPr lang="el-GR" sz="2200" dirty="0">
                <a:latin typeface="PF DinDisplay Pro" panose="02000506030000020004" pitchFamily="2" charset="0"/>
                <a:cs typeface="Times New Roman" panose="02020603050405020304" pitchFamily="18" charset="0"/>
              </a:rPr>
              <a:t> </a:t>
            </a:r>
            <a:r>
              <a:rPr lang="el-GR" sz="2200" dirty="0" err="1">
                <a:latin typeface="PF DinDisplay Pro" panose="02000506030000020004" pitchFamily="2" charset="0"/>
                <a:cs typeface="Times New Roman" panose="02020603050405020304" pitchFamily="18" charset="0"/>
              </a:rPr>
              <a:t>Throw</a:t>
            </a:r>
            <a:r>
              <a:rPr lang="el-GR" sz="2200" dirty="0">
                <a:latin typeface="PF DinDisplay Pro" panose="02000506030000020004" pitchFamily="2" charset="0"/>
                <a:cs typeface="Times New Roman" panose="02020603050405020304" pitchFamily="18" charset="0"/>
              </a:rPr>
              <a:t> – PAYT) από τους ΟΤΑ Α’ </a:t>
            </a:r>
            <a:r>
              <a:rPr lang="el-GR" sz="2200" dirty="0" err="1">
                <a:latin typeface="PF DinDisplay Pro" panose="02000506030000020004" pitchFamily="2" charset="0"/>
                <a:cs typeface="Times New Roman" panose="02020603050405020304" pitchFamily="18" charset="0"/>
              </a:rPr>
              <a:t>βαθμούΕπικαιροποίηση</a:t>
            </a:r>
            <a:r>
              <a:rPr lang="el-GR" sz="2200" dirty="0">
                <a:latin typeface="PF DinDisplay Pro" panose="02000506030000020004" pitchFamily="2" charset="0"/>
                <a:cs typeface="Times New Roman" panose="02020603050405020304" pitchFamily="18" charset="0"/>
              </a:rPr>
              <a:t> των </a:t>
            </a:r>
            <a:r>
              <a:rPr lang="el-GR" sz="2200" b="1" dirty="0">
                <a:latin typeface="PF DinDisplay Pro" panose="02000506030000020004" pitchFamily="2" charset="0"/>
                <a:cs typeface="Times New Roman" panose="02020603050405020304" pitchFamily="18" charset="0"/>
              </a:rPr>
              <a:t>κανονισμών καθαριότητας </a:t>
            </a:r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6D43E16E-A422-35C7-5A23-DC02B95D4B85}"/>
              </a:ext>
            </a:extLst>
          </p:cNvPr>
          <p:cNvSpPr/>
          <p:nvPr/>
        </p:nvSpPr>
        <p:spPr>
          <a:xfrm>
            <a:off x="-28215" y="0"/>
            <a:ext cx="12220215" cy="1437699"/>
          </a:xfrm>
          <a:prstGeom prst="rect">
            <a:avLst/>
          </a:prstGeom>
          <a:solidFill>
            <a:srgbClr val="008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D0AFCF-41DA-66EF-2A0F-3B1A20933773}"/>
              </a:ext>
            </a:extLst>
          </p:cNvPr>
          <p:cNvSpPr>
            <a:spLocks/>
          </p:cNvSpPr>
          <p:nvPr/>
        </p:nvSpPr>
        <p:spPr bwMode="auto">
          <a:xfrm>
            <a:off x="4058042" y="409644"/>
            <a:ext cx="38920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Οριζόντιες Δράσεις </a:t>
            </a:r>
            <a:r>
              <a:rPr lang="el-GR" sz="28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PF DinDisplay Pro" panose="02000506030000020004" pitchFamily="2" charset="0"/>
              <a:ea typeface="Lato Black" charset="0"/>
              <a:cs typeface="Lato Black" charset="0"/>
              <a:sym typeface="Bebas Neue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9E989E-AA49-15C3-5179-578E2A57E134}"/>
              </a:ext>
            </a:extLst>
          </p:cNvPr>
          <p:cNvGrpSpPr/>
          <p:nvPr/>
        </p:nvGrpSpPr>
        <p:grpSpPr>
          <a:xfrm>
            <a:off x="5804101" y="1135380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7D94F45-D35C-EF42-4C7C-00B7F36F5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51BDC8D-3D40-47D4-0AA9-24BB46B1C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F0B02BF5-AE44-79BC-36B0-4E2F3E337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24F9E7B9-A948-8549-4E16-8BAE4DD596D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2753" flipH="1">
            <a:off x="10125761" y="5089111"/>
            <a:ext cx="1954162" cy="195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1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Θέση κειμένου 3">
            <a:extLst>
              <a:ext uri="{FF2B5EF4-FFF2-40B4-BE49-F238E27FC236}">
                <a16:creationId xmlns:a16="http://schemas.microsoft.com/office/drawing/2014/main" id="{968B37D8-BB5C-42DE-B043-215D372FCAF2}"/>
              </a:ext>
            </a:extLst>
          </p:cNvPr>
          <p:cNvSpPr txBox="1">
            <a:spLocks/>
          </p:cNvSpPr>
          <p:nvPr/>
        </p:nvSpPr>
        <p:spPr>
          <a:xfrm>
            <a:off x="7097732" y="1631435"/>
            <a:ext cx="4561216" cy="13946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b="1" dirty="0">
              <a:latin typeface="PF DinDisplay Pro" panose="02000506030000020004" pitchFamily="2" charset="0"/>
            </a:endParaRPr>
          </a:p>
        </p:txBody>
      </p:sp>
      <p:sp>
        <p:nvSpPr>
          <p:cNvPr id="12" name="Θέση κειμένου 3">
            <a:extLst>
              <a:ext uri="{FF2B5EF4-FFF2-40B4-BE49-F238E27FC236}">
                <a16:creationId xmlns:a16="http://schemas.microsoft.com/office/drawing/2014/main" id="{77D11334-F973-405E-8AE9-03A18C42BDC7}"/>
              </a:ext>
            </a:extLst>
          </p:cNvPr>
          <p:cNvSpPr txBox="1">
            <a:spLocks/>
          </p:cNvSpPr>
          <p:nvPr/>
        </p:nvSpPr>
        <p:spPr>
          <a:xfrm>
            <a:off x="193289" y="1488272"/>
            <a:ext cx="11777205" cy="45749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Προσδιορισμός της </a:t>
            </a:r>
            <a:r>
              <a:rPr lang="el-GR" sz="2200" b="1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ποιοτικής σύστασης των ΑΣΑ </a:t>
            </a: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και των επιμέρους ρευμάτων τους με αξιόπιστο τρόπο σε επίπεδο Περιφέρειας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Οργάνωση δράσεων για την εφαρμογή του νόμου για τα </a:t>
            </a:r>
            <a:r>
              <a:rPr lang="el-GR" sz="2200" b="1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πλαστικά μιας χρήσης και τα αλιευτικά εργαλεία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Ανάπτυξη Διαδημοτικών, </a:t>
            </a:r>
            <a:r>
              <a:rPr lang="el-GR" sz="2200" dirty="0" err="1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Διαβαθμιδικών</a:t>
            </a: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b="1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Συνεργασιών</a:t>
            </a: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για την υλοποίηση των μέτρων του ΠΕΣΔΑ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Υλοποίηση δράσεων </a:t>
            </a:r>
            <a:r>
              <a:rPr lang="el-GR" sz="2200" b="1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για μείωση του αποτυπώματος άνθρακα των έργων ΔΣΑ </a:t>
            </a: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(παραγωγή ενέργειας από ΑΠΕ (</a:t>
            </a:r>
            <a:r>
              <a:rPr lang="el-GR" sz="2200" i="1" dirty="0" err="1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φωτοβολταϊκά</a:t>
            </a:r>
            <a:r>
              <a:rPr lang="el-GR" sz="2200" i="1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200" i="1" dirty="0" err="1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ηλιοθερμικά</a:t>
            </a:r>
            <a:r>
              <a:rPr lang="el-GR" sz="2200" i="1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αξιοποίηση βιοαερίου κλπ) </a:t>
            </a: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sz="2200" b="1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ενεργειακή αξιοποίηση των προϊόντων των μονάδων </a:t>
            </a: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(πχ θερμότητα) </a:t>
            </a:r>
            <a:r>
              <a:rPr lang="el-GR" sz="2200" b="1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για ιδία χρήση</a:t>
            </a:r>
            <a:endParaRPr lang="el-GR" sz="2200" b="1" dirty="0">
              <a:highlight>
                <a:srgbClr val="FFFF00"/>
              </a:highlight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Ενεργοποίηση του </a:t>
            </a:r>
            <a:r>
              <a:rPr lang="el-GR" sz="2200" b="1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συνόλου των ενδιαφερόμενων μερών </a:t>
            </a: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για συμμετοχή τους σε δράσεις κυκλικής οικονομίας</a:t>
            </a:r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6D43E16E-A422-35C7-5A23-DC02B95D4B85}"/>
              </a:ext>
            </a:extLst>
          </p:cNvPr>
          <p:cNvSpPr/>
          <p:nvPr/>
        </p:nvSpPr>
        <p:spPr>
          <a:xfrm>
            <a:off x="-28215" y="0"/>
            <a:ext cx="12220215" cy="1437699"/>
          </a:xfrm>
          <a:prstGeom prst="rect">
            <a:avLst/>
          </a:prstGeom>
          <a:solidFill>
            <a:srgbClr val="008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D0AFCF-41DA-66EF-2A0F-3B1A20933773}"/>
              </a:ext>
            </a:extLst>
          </p:cNvPr>
          <p:cNvSpPr>
            <a:spLocks/>
          </p:cNvSpPr>
          <p:nvPr/>
        </p:nvSpPr>
        <p:spPr bwMode="auto">
          <a:xfrm>
            <a:off x="4138992" y="409644"/>
            <a:ext cx="3730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Οριζόντιες Δράσεις</a:t>
            </a:r>
            <a:endParaRPr lang="en-US" sz="2400" b="1" dirty="0">
              <a:solidFill>
                <a:schemeClr val="bg1"/>
              </a:solidFill>
              <a:latin typeface="PF DinDisplay Pro" panose="02000506030000020004" pitchFamily="2" charset="0"/>
              <a:ea typeface="Lato Black" charset="0"/>
              <a:cs typeface="Lato Black" charset="0"/>
              <a:sym typeface="Bebas Neue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9E989E-AA49-15C3-5179-578E2A57E134}"/>
              </a:ext>
            </a:extLst>
          </p:cNvPr>
          <p:cNvGrpSpPr/>
          <p:nvPr/>
        </p:nvGrpSpPr>
        <p:grpSpPr>
          <a:xfrm>
            <a:off x="5804101" y="1135380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7D94F45-D35C-EF42-4C7C-00B7F36F5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51BDC8D-3D40-47D4-0AA9-24BB46B1C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F0B02BF5-AE44-79BC-36B0-4E2F3E337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5439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600+ Best Puzzle Photos · 100% Free Download · Pexels Stock Photos">
            <a:extLst>
              <a:ext uri="{FF2B5EF4-FFF2-40B4-BE49-F238E27FC236}">
                <a16:creationId xmlns:a16="http://schemas.microsoft.com/office/drawing/2014/main" id="{7722A2F9-C9B0-4E0D-3B3A-422F4A10E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C42972-B9C4-4872-8FFD-49A246B2C269}"/>
              </a:ext>
            </a:extLst>
          </p:cNvPr>
          <p:cNvSpPr/>
          <p:nvPr/>
        </p:nvSpPr>
        <p:spPr>
          <a:xfrm>
            <a:off x="-1" y="12576"/>
            <a:ext cx="12192000" cy="6858000"/>
          </a:xfrm>
          <a:prstGeom prst="rect">
            <a:avLst/>
          </a:prstGeom>
          <a:solidFill>
            <a:srgbClr val="00878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5839" y="2779856"/>
            <a:ext cx="990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latin typeface="PF DinDisplay Pro" panose="02000506030000020004" pitchFamily="2" charset="0"/>
                <a:ea typeface="Lato" charset="0"/>
                <a:cs typeface="Lato" charset="0"/>
              </a:rPr>
              <a:t>Περιφερειακό Σχέδιο Πρόληψης Δημιουργίας Αποβλήτων</a:t>
            </a:r>
            <a:endParaRPr lang="en-US" sz="6750" b="1" dirty="0">
              <a:solidFill>
                <a:schemeClr val="bg1"/>
              </a:solidFill>
              <a:latin typeface="PF DinDisplay Pro" panose="02000506030000020004" pitchFamily="2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23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Θέση κειμένου 3">
            <a:extLst>
              <a:ext uri="{FF2B5EF4-FFF2-40B4-BE49-F238E27FC236}">
                <a16:creationId xmlns:a16="http://schemas.microsoft.com/office/drawing/2014/main" id="{968B37D8-BB5C-42DE-B043-215D372FCAF2}"/>
              </a:ext>
            </a:extLst>
          </p:cNvPr>
          <p:cNvSpPr txBox="1">
            <a:spLocks/>
          </p:cNvSpPr>
          <p:nvPr/>
        </p:nvSpPr>
        <p:spPr>
          <a:xfrm>
            <a:off x="7097732" y="1631435"/>
            <a:ext cx="4561216" cy="13946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b="1" dirty="0">
              <a:latin typeface="PF DinDisplay Pro" panose="02000506030000020004" pitchFamily="2" charset="0"/>
            </a:endParaRPr>
          </a:p>
        </p:txBody>
      </p:sp>
      <p:sp>
        <p:nvSpPr>
          <p:cNvPr id="12" name="Θέση κειμένου 3">
            <a:extLst>
              <a:ext uri="{FF2B5EF4-FFF2-40B4-BE49-F238E27FC236}">
                <a16:creationId xmlns:a16="http://schemas.microsoft.com/office/drawing/2014/main" id="{77D11334-F973-405E-8AE9-03A18C42BDC7}"/>
              </a:ext>
            </a:extLst>
          </p:cNvPr>
          <p:cNvSpPr txBox="1">
            <a:spLocks/>
          </p:cNvSpPr>
          <p:nvPr/>
        </p:nvSpPr>
        <p:spPr>
          <a:xfrm>
            <a:off x="163084" y="1873398"/>
            <a:ext cx="11777205" cy="45749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Εναρμόνιση με το </a:t>
            </a:r>
            <a:r>
              <a:rPr lang="el-GR" sz="2200" dirty="0" err="1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Επικαιροποιημένο</a:t>
            </a: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Εθνικό Πρόγραμμα Πρόληψης Δημιουργίας Αποβλήτων (ΠΥΣ 11/2022 (ΦΕΚ 83Α/2022))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l-GR" sz="20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Απόβλητα τροφίμων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l-GR" sz="20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Χαρτί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l-GR" sz="20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Υλικά/Απόβλητα Συσκευασίας (ΑΣ)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l-GR" sz="20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Ειδικές Κατηγορίες πλαστικών προϊόντων/αποβλήτων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l-GR" sz="20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Απόβλητα Ηλεκτρικού Ηλεκτρονικού Εξοπλισμού (ΑΗΗΕ) οικιακής προέλευσης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l-GR" sz="20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Ειδικές κατηγορίες αστικών αποβλήτων (Απόβλητα κλωστοϋφαντουργίας, Ογκώδη απόβλητα, Βιομηχανικά Μη Επικίνδυνα Απόβλητα (ΒΜΕΑ)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l-GR" sz="20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Βιομηχανικά Απόβλητα (ΒΑ)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l-GR" sz="20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Απόβλητα Εκσκαφών, Κατασκευών και Κατεδαφίσεων (ΑΕΚΚ)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80AE2B2-6DE9-4D04-982E-537B27F21C5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2753" flipH="1">
            <a:off x="9824429" y="5163986"/>
            <a:ext cx="1954162" cy="1954162"/>
          </a:xfrm>
          <a:prstGeom prst="rect">
            <a:avLst/>
          </a:prstGeom>
        </p:spPr>
      </p:pic>
      <p:sp>
        <p:nvSpPr>
          <p:cNvPr id="20" name="Rectangle 33">
            <a:extLst>
              <a:ext uri="{FF2B5EF4-FFF2-40B4-BE49-F238E27FC236}">
                <a16:creationId xmlns:a16="http://schemas.microsoft.com/office/drawing/2014/main" id="{6D43E16E-A422-35C7-5A23-DC02B95D4B85}"/>
              </a:ext>
            </a:extLst>
          </p:cNvPr>
          <p:cNvSpPr/>
          <p:nvPr/>
        </p:nvSpPr>
        <p:spPr>
          <a:xfrm>
            <a:off x="-28215" y="0"/>
            <a:ext cx="12220215" cy="1437699"/>
          </a:xfrm>
          <a:prstGeom prst="rect">
            <a:avLst/>
          </a:prstGeom>
          <a:solidFill>
            <a:srgbClr val="008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9E989E-AA49-15C3-5179-578E2A57E134}"/>
              </a:ext>
            </a:extLst>
          </p:cNvPr>
          <p:cNvGrpSpPr/>
          <p:nvPr/>
        </p:nvGrpSpPr>
        <p:grpSpPr>
          <a:xfrm>
            <a:off x="5804101" y="1222464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7D94F45-D35C-EF42-4C7C-00B7F36F5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51BDC8D-3D40-47D4-0AA9-24BB46B1C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F0B02BF5-AE44-79BC-36B0-4E2F3E337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</p:grpSp>
      <p:sp>
        <p:nvSpPr>
          <p:cNvPr id="13" name="Rectangle 20">
            <a:extLst>
              <a:ext uri="{FF2B5EF4-FFF2-40B4-BE49-F238E27FC236}">
                <a16:creationId xmlns:a16="http://schemas.microsoft.com/office/drawing/2014/main" id="{647EBD93-F74B-7407-9CBC-C1E9A2BC1D7C}"/>
              </a:ext>
            </a:extLst>
          </p:cNvPr>
          <p:cNvSpPr>
            <a:spLocks/>
          </p:cNvSpPr>
          <p:nvPr/>
        </p:nvSpPr>
        <p:spPr bwMode="auto">
          <a:xfrm>
            <a:off x="2315795" y="103519"/>
            <a:ext cx="737655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Δράσεις Πρόληψης Δημιουργίας Αποβλήτων</a:t>
            </a:r>
            <a:endParaRPr lang="en-US" sz="2400" b="1" dirty="0">
              <a:solidFill>
                <a:schemeClr val="bg1"/>
              </a:solidFill>
              <a:latin typeface="PF DinDisplay Pro" panose="02000506030000020004" pitchFamily="2" charset="0"/>
              <a:ea typeface="Lato Black" charset="0"/>
              <a:cs typeface="Lato Black" charset="0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59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6 Essential Time-Management Skills | FlexJobs">
            <a:extLst>
              <a:ext uri="{FF2B5EF4-FFF2-40B4-BE49-F238E27FC236}">
                <a16:creationId xmlns:a16="http://schemas.microsoft.com/office/drawing/2014/main" id="{6C2FC472-BB80-D54B-8B0A-12B15140C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C42972-B9C4-4872-8FFD-49A246B2C269}"/>
              </a:ext>
            </a:extLst>
          </p:cNvPr>
          <p:cNvSpPr/>
          <p:nvPr/>
        </p:nvSpPr>
        <p:spPr>
          <a:xfrm>
            <a:off x="-1" y="0"/>
            <a:ext cx="12192000" cy="6924526"/>
          </a:xfrm>
          <a:prstGeom prst="rect">
            <a:avLst/>
          </a:prstGeom>
          <a:solidFill>
            <a:srgbClr val="00878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87827-38C9-D17B-CBF5-FD48DEF3E02E}"/>
              </a:ext>
            </a:extLst>
          </p:cNvPr>
          <p:cNvSpPr txBox="1"/>
          <p:nvPr/>
        </p:nvSpPr>
        <p:spPr>
          <a:xfrm>
            <a:off x="1336339" y="3429000"/>
            <a:ext cx="990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PF DinDisplay Pro" panose="02000506030000020004" pitchFamily="2" charset="0"/>
                <a:ea typeface="Lato" charset="0"/>
                <a:cs typeface="Lato" charset="0"/>
              </a:rPr>
              <a:t>X</a:t>
            </a:r>
            <a:r>
              <a:rPr lang="el-GR" sz="4000" b="1" dirty="0" err="1">
                <a:solidFill>
                  <a:schemeClr val="bg1"/>
                </a:solidFill>
                <a:latin typeface="PF DinDisplay Pro" panose="02000506030000020004" pitchFamily="2" charset="0"/>
                <a:ea typeface="Lato" charset="0"/>
                <a:cs typeface="Lato" charset="0"/>
              </a:rPr>
              <a:t>ρονοδιάγραμμα</a:t>
            </a:r>
            <a:r>
              <a:rPr lang="el-GR" sz="4000" b="1" dirty="0">
                <a:solidFill>
                  <a:schemeClr val="bg1"/>
                </a:solidFill>
                <a:latin typeface="PF DinDisplay Pro" panose="02000506030000020004" pitchFamily="2" charset="0"/>
                <a:ea typeface="Lato" charset="0"/>
                <a:cs typeface="Lato" charset="0"/>
              </a:rPr>
              <a:t> αναθεώρησης ΠΕΣΔΑΚ</a:t>
            </a:r>
            <a:endParaRPr lang="en-US" sz="6750" b="1" dirty="0">
              <a:solidFill>
                <a:schemeClr val="bg1"/>
              </a:solidFill>
              <a:latin typeface="PF DinDisplay Pro" panose="02000506030000020004" pitchFamily="2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00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Θέση κειμένου 3">
            <a:extLst>
              <a:ext uri="{FF2B5EF4-FFF2-40B4-BE49-F238E27FC236}">
                <a16:creationId xmlns:a16="http://schemas.microsoft.com/office/drawing/2014/main" id="{968B37D8-BB5C-42DE-B043-215D372FCAF2}"/>
              </a:ext>
            </a:extLst>
          </p:cNvPr>
          <p:cNvSpPr txBox="1">
            <a:spLocks/>
          </p:cNvSpPr>
          <p:nvPr/>
        </p:nvSpPr>
        <p:spPr>
          <a:xfrm>
            <a:off x="7097732" y="1631435"/>
            <a:ext cx="4561216" cy="13946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b="1" dirty="0">
              <a:latin typeface="PF DinDisplay Pro" panose="02000506030000020004" pitchFamily="2" charset="0"/>
            </a:endParaRPr>
          </a:p>
        </p:txBody>
      </p:sp>
      <p:sp>
        <p:nvSpPr>
          <p:cNvPr id="12" name="Θέση κειμένου 3">
            <a:extLst>
              <a:ext uri="{FF2B5EF4-FFF2-40B4-BE49-F238E27FC236}">
                <a16:creationId xmlns:a16="http://schemas.microsoft.com/office/drawing/2014/main" id="{77D11334-F973-405E-8AE9-03A18C42BDC7}"/>
              </a:ext>
            </a:extLst>
          </p:cNvPr>
          <p:cNvSpPr txBox="1">
            <a:spLocks/>
          </p:cNvSpPr>
          <p:nvPr/>
        </p:nvSpPr>
        <p:spPr>
          <a:xfrm>
            <a:off x="115470" y="1623026"/>
            <a:ext cx="11777205" cy="45749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1800" b="1" dirty="0">
                <a:latin typeface="PF DinDisplay Pro" panose="02000506030000020004" pitchFamily="2" charset="0"/>
                <a:cs typeface="Times New Roman" panose="02020603050405020304" pitchFamily="18" charset="0"/>
              </a:rPr>
              <a:t>Προ-διαβούλευση με Δήμους : 				</a:t>
            </a:r>
            <a:r>
              <a:rPr lang="el-GR" sz="1800" b="1" dirty="0">
                <a:solidFill>
                  <a:schemeClr val="accent3"/>
                </a:solidFill>
                <a:latin typeface="PF DinDisplay Pro" panose="02000506030000020004" pitchFamily="2" charset="0"/>
                <a:cs typeface="Times New Roman" panose="02020603050405020304" pitchFamily="18" charset="0"/>
              </a:rPr>
              <a:t>11/10/2022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1800" b="1" dirty="0">
              <a:solidFill>
                <a:schemeClr val="accent3"/>
              </a:solidFill>
              <a:latin typeface="PF DinDisplay Pro" panose="02000506030000020004" pitchFamily="2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1800" b="1" dirty="0">
                <a:solidFill>
                  <a:schemeClr val="accent6"/>
                </a:solidFill>
                <a:latin typeface="PF DinDisplay Pro" panose="02000506030000020004" pitchFamily="2" charset="0"/>
                <a:cs typeface="Times New Roman" panose="02020603050405020304" pitchFamily="18" charset="0"/>
              </a:rPr>
              <a:t>Ενσωμάτωση παρατηρήσεων Δήμων και			</a:t>
            </a:r>
            <a:r>
              <a:rPr lang="el-GR" sz="1800" b="1" dirty="0">
                <a:solidFill>
                  <a:schemeClr val="accent3"/>
                </a:solidFill>
                <a:latin typeface="PF DinDisplay Pro" panose="02000506030000020004" pitchFamily="2" charset="0"/>
                <a:cs typeface="Times New Roman" panose="02020603050405020304" pitchFamily="18" charset="0"/>
              </a:rPr>
              <a:t>18/10/2022</a:t>
            </a:r>
          </a:p>
          <a:p>
            <a:r>
              <a:rPr lang="el-GR" sz="1800" b="1" dirty="0">
                <a:solidFill>
                  <a:schemeClr val="accent6"/>
                </a:solidFill>
                <a:latin typeface="PF DinDisplay Pro" panose="02000506030000020004" pitchFamily="2" charset="0"/>
                <a:cs typeface="Times New Roman" panose="02020603050405020304" pitchFamily="18" charset="0"/>
              </a:rPr>
              <a:t>αποστολή τελικής μελέτης στην επιτροπή: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1800" b="1" dirty="0">
              <a:solidFill>
                <a:schemeClr val="accent6"/>
              </a:solidFill>
              <a:latin typeface="PF DinDisplay Pro" panose="02000506030000020004" pitchFamily="2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1800" b="1" dirty="0">
                <a:solidFill>
                  <a:schemeClr val="accent6"/>
                </a:solidFill>
                <a:latin typeface="PF DinDisplay Pro" panose="02000506030000020004" pitchFamily="2" charset="0"/>
                <a:cs typeface="Times New Roman" panose="02020603050405020304" pitchFamily="18" charset="0"/>
              </a:rPr>
              <a:t>Γνωμοδότηση της ΓΓ Στερεών Αποβλήτων (</a:t>
            </a:r>
            <a:r>
              <a:rPr lang="el-GR" sz="1800" b="1" dirty="0" err="1">
                <a:solidFill>
                  <a:schemeClr val="accent6"/>
                </a:solidFill>
                <a:latin typeface="PF DinDisplay Pro" panose="02000506030000020004" pitchFamily="2" charset="0"/>
                <a:cs typeface="Times New Roman" panose="02020603050405020304" pitchFamily="18" charset="0"/>
              </a:rPr>
              <a:t>εκτιμ</a:t>
            </a:r>
            <a:r>
              <a:rPr lang="el-GR" sz="1800" b="1" dirty="0">
                <a:solidFill>
                  <a:schemeClr val="accent6"/>
                </a:solidFill>
                <a:latin typeface="PF DinDisplay Pro" panose="02000506030000020004" pitchFamily="2" charset="0"/>
                <a:cs typeface="Times New Roman" panose="02020603050405020304" pitchFamily="18" charset="0"/>
              </a:rPr>
              <a:t>): 		</a:t>
            </a:r>
            <a:r>
              <a:rPr lang="el-GR" sz="1800" b="1" dirty="0">
                <a:solidFill>
                  <a:schemeClr val="accent3"/>
                </a:solidFill>
                <a:latin typeface="PF DinDisplay Pro" panose="02000506030000020004" pitchFamily="2" charset="0"/>
                <a:cs typeface="Times New Roman" panose="02020603050405020304" pitchFamily="18" charset="0"/>
              </a:rPr>
              <a:t>18/11/2022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1800" b="1" dirty="0">
              <a:solidFill>
                <a:schemeClr val="accent3"/>
              </a:solidFill>
              <a:latin typeface="PF DinDisplay Pro" panose="02000506030000020004" pitchFamily="2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1800" b="1" dirty="0">
                <a:solidFill>
                  <a:schemeClr val="accent6"/>
                </a:solidFill>
                <a:latin typeface="PF DinDisplay Pro" panose="02000506030000020004" pitchFamily="2" charset="0"/>
                <a:cs typeface="Times New Roman" panose="02020603050405020304" pitchFamily="18" charset="0"/>
              </a:rPr>
              <a:t>Ολοκλήρωση Τοπικών Σχεδίων:	</a:t>
            </a:r>
            <a:r>
              <a:rPr lang="el-GR" sz="1800" b="1" dirty="0">
                <a:solidFill>
                  <a:srgbClr val="FF0000"/>
                </a:solidFill>
                <a:latin typeface="PF DinDisplay Pro" panose="02000506030000020004" pitchFamily="2" charset="0"/>
                <a:cs typeface="Times New Roman" panose="02020603050405020304" pitchFamily="18" charset="0"/>
              </a:rPr>
              <a:t>			</a:t>
            </a:r>
            <a:r>
              <a:rPr lang="el-GR" sz="1800" b="1" dirty="0">
                <a:solidFill>
                  <a:schemeClr val="accent3"/>
                </a:solidFill>
                <a:latin typeface="PF DinDisplay Pro" panose="02000506030000020004" pitchFamily="2" charset="0"/>
                <a:cs typeface="Times New Roman" panose="02020603050405020304" pitchFamily="18" charset="0"/>
              </a:rPr>
              <a:t>18/12/2022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1800" b="1" dirty="0">
              <a:solidFill>
                <a:schemeClr val="accent6"/>
              </a:solidFill>
              <a:latin typeface="PF DinDisplay Pro" panose="02000506030000020004" pitchFamily="2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1800" b="1" dirty="0">
                <a:solidFill>
                  <a:schemeClr val="accent6"/>
                </a:solidFill>
                <a:latin typeface="PF DinDisplay Pro" panose="02000506030000020004" pitchFamily="2" charset="0"/>
                <a:cs typeface="Times New Roman" panose="02020603050405020304" pitchFamily="18" charset="0"/>
              </a:rPr>
              <a:t>Υποβολή ΣΜΠΕ στη ΔΙΠΑ:				</a:t>
            </a:r>
            <a:r>
              <a:rPr lang="el-GR" sz="1800" b="1" dirty="0">
                <a:solidFill>
                  <a:schemeClr val="accent3"/>
                </a:solidFill>
                <a:latin typeface="PF DinDisplay Pro" panose="02000506030000020004" pitchFamily="2" charset="0"/>
                <a:cs typeface="Times New Roman" panose="02020603050405020304" pitchFamily="18" charset="0"/>
              </a:rPr>
              <a:t>18/12/2022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1800" b="1" dirty="0">
              <a:solidFill>
                <a:schemeClr val="accent3"/>
              </a:solidFill>
              <a:latin typeface="PF DinDisplay Pro" panose="02000506030000020004" pitchFamily="2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1800" b="1" dirty="0">
                <a:solidFill>
                  <a:schemeClr val="accent6"/>
                </a:solidFill>
                <a:latin typeface="PF DinDisplay Pro" panose="02000506030000020004" pitchFamily="2" charset="0"/>
                <a:cs typeface="Times New Roman" panose="02020603050405020304" pitchFamily="18" charset="0"/>
              </a:rPr>
              <a:t>Διαβούλευση – Έκδοση απόφασης ΣΜΠΕ:</a:t>
            </a:r>
            <a:r>
              <a:rPr lang="el-GR" sz="1800" b="1" dirty="0">
                <a:solidFill>
                  <a:schemeClr val="accent3"/>
                </a:solidFill>
                <a:latin typeface="PF DinDisplay Pro" panose="02000506030000020004" pitchFamily="2" charset="0"/>
                <a:cs typeface="Times New Roman" panose="02020603050405020304" pitchFamily="18" charset="0"/>
              </a:rPr>
              <a:t>			18/02/2023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1800" b="1" dirty="0">
              <a:solidFill>
                <a:schemeClr val="accent3"/>
              </a:solidFill>
              <a:latin typeface="PF DinDisplay Pro" panose="02000506030000020004" pitchFamily="2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1800" b="1" dirty="0">
                <a:solidFill>
                  <a:schemeClr val="accent6"/>
                </a:solidFill>
                <a:latin typeface="PF DinDisplay Pro" panose="02000506030000020004" pitchFamily="2" charset="0"/>
                <a:cs typeface="Times New Roman" panose="02020603050405020304" pitchFamily="18" charset="0"/>
              </a:rPr>
              <a:t>Απόφαση Περιφερειακού Συμβουλίου:			</a:t>
            </a:r>
            <a:r>
              <a:rPr lang="el-GR" sz="1800" b="1" dirty="0">
                <a:solidFill>
                  <a:schemeClr val="accent3"/>
                </a:solidFill>
                <a:latin typeface="PF DinDisplay Pro" panose="02000506030000020004" pitchFamily="2" charset="0"/>
                <a:cs typeface="Times New Roman" panose="02020603050405020304" pitchFamily="18" charset="0"/>
              </a:rPr>
              <a:t>28/02/2023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1800" b="1" dirty="0">
              <a:solidFill>
                <a:schemeClr val="accent3"/>
              </a:solidFill>
              <a:latin typeface="PF DinDisplay Pro" panose="0200050603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80AE2B2-6DE9-4D04-982E-537B27F21C5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2753" flipH="1">
            <a:off x="9824429" y="5163986"/>
            <a:ext cx="1954162" cy="1954162"/>
          </a:xfrm>
          <a:prstGeom prst="rect">
            <a:avLst/>
          </a:prstGeom>
        </p:spPr>
      </p:pic>
      <p:sp>
        <p:nvSpPr>
          <p:cNvPr id="20" name="Rectangle 33">
            <a:extLst>
              <a:ext uri="{FF2B5EF4-FFF2-40B4-BE49-F238E27FC236}">
                <a16:creationId xmlns:a16="http://schemas.microsoft.com/office/drawing/2014/main" id="{6D43E16E-A422-35C7-5A23-DC02B95D4B85}"/>
              </a:ext>
            </a:extLst>
          </p:cNvPr>
          <p:cNvSpPr/>
          <p:nvPr/>
        </p:nvSpPr>
        <p:spPr>
          <a:xfrm>
            <a:off x="-28215" y="0"/>
            <a:ext cx="12220215" cy="1437699"/>
          </a:xfrm>
          <a:prstGeom prst="rect">
            <a:avLst/>
          </a:prstGeom>
          <a:solidFill>
            <a:srgbClr val="008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9E989E-AA49-15C3-5179-578E2A57E134}"/>
              </a:ext>
            </a:extLst>
          </p:cNvPr>
          <p:cNvGrpSpPr/>
          <p:nvPr/>
        </p:nvGrpSpPr>
        <p:grpSpPr>
          <a:xfrm>
            <a:off x="5804101" y="1222464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7D94F45-D35C-EF42-4C7C-00B7F36F5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51BDC8D-3D40-47D4-0AA9-24BB46B1C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F0B02BF5-AE44-79BC-36B0-4E2F3E337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</p:grpSp>
      <p:sp>
        <p:nvSpPr>
          <p:cNvPr id="13" name="Rectangle 20">
            <a:extLst>
              <a:ext uri="{FF2B5EF4-FFF2-40B4-BE49-F238E27FC236}">
                <a16:creationId xmlns:a16="http://schemas.microsoft.com/office/drawing/2014/main" id="{647EBD93-F74B-7407-9CBC-C1E9A2BC1D7C}"/>
              </a:ext>
            </a:extLst>
          </p:cNvPr>
          <p:cNvSpPr>
            <a:spLocks/>
          </p:cNvSpPr>
          <p:nvPr/>
        </p:nvSpPr>
        <p:spPr bwMode="auto">
          <a:xfrm>
            <a:off x="2315795" y="103519"/>
            <a:ext cx="737655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Χρονοδιάγραμμα ολοκλήρωσης αναθεώρησης ΠΕΣΔΑΚ</a:t>
            </a:r>
            <a:endParaRPr lang="en-US" sz="2400" b="1" dirty="0">
              <a:solidFill>
                <a:schemeClr val="bg1"/>
              </a:solidFill>
              <a:latin typeface="PF DinDisplay Pro" panose="02000506030000020004" pitchFamily="2" charset="0"/>
              <a:ea typeface="Lato Black" charset="0"/>
              <a:cs typeface="Lato Black" charset="0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755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4F870537-C866-682A-7B62-EBAE64C67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39" y="0"/>
            <a:ext cx="767715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C42972-B9C4-4872-8FFD-49A246B2C269}"/>
              </a:ext>
            </a:extLst>
          </p:cNvPr>
          <p:cNvSpPr/>
          <p:nvPr/>
        </p:nvSpPr>
        <p:spPr>
          <a:xfrm>
            <a:off x="0" y="-33263"/>
            <a:ext cx="12192000" cy="6924526"/>
          </a:xfrm>
          <a:prstGeom prst="rect">
            <a:avLst/>
          </a:prstGeom>
          <a:solidFill>
            <a:srgbClr val="00878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87827-38C9-D17B-CBF5-FD48DEF3E02E}"/>
              </a:ext>
            </a:extLst>
          </p:cNvPr>
          <p:cNvSpPr txBox="1"/>
          <p:nvPr/>
        </p:nvSpPr>
        <p:spPr>
          <a:xfrm>
            <a:off x="1336339" y="3429000"/>
            <a:ext cx="990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latin typeface="PF DinDisplay Pro" panose="02000506030000020004" pitchFamily="2" charset="0"/>
                <a:ea typeface="Lato" charset="0"/>
                <a:cs typeface="Lato" charset="0"/>
              </a:rPr>
              <a:t>Ευχαριστούμε για την προσοχή σας</a:t>
            </a:r>
            <a:endParaRPr lang="en-US" sz="6750" b="1" dirty="0">
              <a:solidFill>
                <a:schemeClr val="bg1"/>
              </a:solidFill>
              <a:latin typeface="PF DinDisplay Pro" panose="02000506030000020004" pitchFamily="2" charset="0"/>
              <a:ea typeface="Lato" charset="0"/>
              <a:cs typeface="Lato" charset="0"/>
            </a:endParaRPr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B6D69C69-723B-D8C1-CEB7-549EE4D25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042" y="5483283"/>
            <a:ext cx="2679528" cy="12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26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aste Management | Warrnambool City Council">
            <a:extLst>
              <a:ext uri="{FF2B5EF4-FFF2-40B4-BE49-F238E27FC236}">
                <a16:creationId xmlns:a16="http://schemas.microsoft.com/office/drawing/2014/main" id="{D8E0A40A-7DAA-FF95-D34A-C35044DBE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14" y="0"/>
            <a:ext cx="122464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C42972-B9C4-4872-8FFD-49A246B2C269}"/>
              </a:ext>
            </a:extLst>
          </p:cNvPr>
          <p:cNvSpPr/>
          <p:nvPr/>
        </p:nvSpPr>
        <p:spPr>
          <a:xfrm>
            <a:off x="-27214" y="-1588"/>
            <a:ext cx="12192000" cy="6858000"/>
          </a:xfrm>
          <a:prstGeom prst="rect">
            <a:avLst/>
          </a:prstGeom>
          <a:solidFill>
            <a:srgbClr val="00878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5839" y="3073469"/>
            <a:ext cx="990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latin typeface="PF DinDisplay Pro" panose="02000506030000020004" pitchFamily="2" charset="0"/>
                <a:ea typeface="Lato" charset="0"/>
                <a:cs typeface="Lato" charset="0"/>
              </a:rPr>
              <a:t>Λοιπά ρεύματα</a:t>
            </a:r>
            <a:r>
              <a:rPr lang="en-US" sz="4000" b="1" dirty="0">
                <a:solidFill>
                  <a:schemeClr val="bg1"/>
                </a:solidFill>
                <a:latin typeface="PF DinDisplay Pro" panose="02000506030000020004" pitchFamily="2" charset="0"/>
                <a:ea typeface="Lato" charset="0"/>
                <a:cs typeface="Lato" charset="0"/>
              </a:rPr>
              <a:t> </a:t>
            </a:r>
            <a:r>
              <a:rPr lang="el-GR" sz="4000" b="1" dirty="0">
                <a:solidFill>
                  <a:schemeClr val="bg1"/>
                </a:solidFill>
                <a:latin typeface="PF DinDisplay Pro" panose="02000506030000020004" pitchFamily="2" charset="0"/>
                <a:ea typeface="Lato" charset="0"/>
                <a:cs typeface="Lato" charset="0"/>
              </a:rPr>
              <a:t>στερεών αποβλήτων που αποτελούν αντικείμενο του ΠΕΣΔΑΚ</a:t>
            </a:r>
            <a:endParaRPr lang="en-US" sz="6750" b="1" dirty="0">
              <a:solidFill>
                <a:schemeClr val="bg1"/>
              </a:solidFill>
              <a:latin typeface="PF DinDisplay Pro" panose="02000506030000020004" pitchFamily="2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49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067B568-E819-43F1-98D1-7E3F6370F68E}"/>
              </a:ext>
            </a:extLst>
          </p:cNvPr>
          <p:cNvSpPr/>
          <p:nvPr/>
        </p:nvSpPr>
        <p:spPr>
          <a:xfrm>
            <a:off x="-28215" y="0"/>
            <a:ext cx="12220215" cy="1437699"/>
          </a:xfrm>
          <a:prstGeom prst="rect">
            <a:avLst/>
          </a:prstGeom>
          <a:solidFill>
            <a:srgbClr val="008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8" name="Rectangle 27"/>
          <p:cNvSpPr>
            <a:spLocks/>
          </p:cNvSpPr>
          <p:nvPr/>
        </p:nvSpPr>
        <p:spPr bwMode="auto">
          <a:xfrm>
            <a:off x="1682502" y="130308"/>
            <a:ext cx="882699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l-GR" sz="35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Βασικές υφιστάμενες υποδομές επεξεργασίας &amp; διάθεσης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897615" y="1219310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30" name="Oval 29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31" name="Oval 30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38" name="Oval 37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</p:grpSp>
      <p:pic>
        <p:nvPicPr>
          <p:cNvPr id="4" name="Γραφικό 3" descr="Εργοστάσιο περίγραμμα">
            <a:extLst>
              <a:ext uri="{FF2B5EF4-FFF2-40B4-BE49-F238E27FC236}">
                <a16:creationId xmlns:a16="http://schemas.microsoft.com/office/drawing/2014/main" id="{1DF1BD8C-9850-1DE4-07D4-55CCE2C77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950" y="1936846"/>
            <a:ext cx="606373" cy="60637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5EAC599-B707-D1DA-FEFF-0DCF06E3C18D}"/>
              </a:ext>
            </a:extLst>
          </p:cNvPr>
          <p:cNvSpPr txBox="1"/>
          <p:nvPr/>
        </p:nvSpPr>
        <p:spPr>
          <a:xfrm>
            <a:off x="1574853" y="2095697"/>
            <a:ext cx="9969422" cy="45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l-GR" sz="2200" dirty="0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2 Μονάδες, </a:t>
            </a:r>
            <a:r>
              <a:rPr lang="el-GR" sz="2200" dirty="0" err="1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προεπεξεργασίας</a:t>
            </a:r>
            <a:r>
              <a:rPr lang="el-GR" sz="2200" dirty="0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αποβλήτων-ΜΠΑ Ηρακλείου &amp; ΕΜΑΚ Χανίων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D5BAE8-BDB5-7CCE-FFB8-4604D8C25B12}"/>
              </a:ext>
            </a:extLst>
          </p:cNvPr>
          <p:cNvSpPr txBox="1"/>
          <p:nvPr/>
        </p:nvSpPr>
        <p:spPr>
          <a:xfrm>
            <a:off x="1574853" y="2957249"/>
            <a:ext cx="8835973" cy="45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l-GR" sz="2200" dirty="0"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l-GR" sz="2200" dirty="0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ΚΔΑΥ Ηρακλείου</a:t>
            </a:r>
          </a:p>
        </p:txBody>
      </p:sp>
      <p:pic>
        <p:nvPicPr>
          <p:cNvPr id="6" name="Γραφικό 5" descr="Ανοιχτό χέρι με φυτό περίγραμμα">
            <a:extLst>
              <a:ext uri="{FF2B5EF4-FFF2-40B4-BE49-F238E27FC236}">
                <a16:creationId xmlns:a16="http://schemas.microsoft.com/office/drawing/2014/main" id="{75BAB571-C002-6A70-D8C0-0C53931F4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1519" y="3773247"/>
            <a:ext cx="606373" cy="60637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41CBB2C-9A04-5F41-23ED-FA25003ED8F0}"/>
              </a:ext>
            </a:extLst>
          </p:cNvPr>
          <p:cNvSpPr txBox="1"/>
          <p:nvPr/>
        </p:nvSpPr>
        <p:spPr>
          <a:xfrm>
            <a:off x="1574853" y="3818133"/>
            <a:ext cx="8835973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l-GR" sz="2200" dirty="0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2 ΜΕΒΑ </a:t>
            </a:r>
            <a:r>
              <a:rPr lang="el-GR" sz="2400" dirty="0" err="1"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Αρχανών</a:t>
            </a:r>
            <a:r>
              <a:rPr lang="el-GR" sz="2400" dirty="0"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-Αστερουσίων &amp; Ιεράπετρας</a:t>
            </a:r>
          </a:p>
        </p:txBody>
      </p:sp>
      <p:pic>
        <p:nvPicPr>
          <p:cNvPr id="8" name="Γραφικό 7" descr="Φορτηγό περίγραμμα">
            <a:extLst>
              <a:ext uri="{FF2B5EF4-FFF2-40B4-BE49-F238E27FC236}">
                <a16:creationId xmlns:a16="http://schemas.microsoft.com/office/drawing/2014/main" id="{E9D0F86B-CCFC-6304-3AB4-609885D131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0569" y="4607169"/>
            <a:ext cx="656390" cy="65639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AD35283-03E9-3A9C-89C5-8D985C152378}"/>
              </a:ext>
            </a:extLst>
          </p:cNvPr>
          <p:cNvSpPr txBox="1"/>
          <p:nvPr/>
        </p:nvSpPr>
        <p:spPr>
          <a:xfrm>
            <a:off x="1574853" y="4711937"/>
            <a:ext cx="8835973" cy="446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l-GR" sz="2200" dirty="0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8 Σταθμοί Μεταφόρτωσης Αποβλήτων</a:t>
            </a:r>
            <a:endParaRPr lang="el-GR" sz="2400" dirty="0">
              <a:latin typeface="PF DinDisplay Pro" panose="020005060300000200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" name="Γραφικό 47" descr="Εργοστάσιο περίγραμμα">
            <a:extLst>
              <a:ext uri="{FF2B5EF4-FFF2-40B4-BE49-F238E27FC236}">
                <a16:creationId xmlns:a16="http://schemas.microsoft.com/office/drawing/2014/main" id="{0D812303-3B26-3AA2-90A1-F48FE8BF7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0569" y="2813146"/>
            <a:ext cx="606373" cy="606373"/>
          </a:xfrm>
          <a:prstGeom prst="rect">
            <a:avLst/>
          </a:prstGeom>
        </p:spPr>
      </p:pic>
      <p:pic>
        <p:nvPicPr>
          <p:cNvPr id="10" name="Γραφικό 9" descr="Βουνά περίγραμμα">
            <a:extLst>
              <a:ext uri="{FF2B5EF4-FFF2-40B4-BE49-F238E27FC236}">
                <a16:creationId xmlns:a16="http://schemas.microsoft.com/office/drawing/2014/main" id="{E5A10A5B-167D-BD71-538A-6646AA8587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1502" y="5491108"/>
            <a:ext cx="656390" cy="65639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3812EE1-57EF-124D-C849-35607FF50FBC}"/>
              </a:ext>
            </a:extLst>
          </p:cNvPr>
          <p:cNvSpPr txBox="1"/>
          <p:nvPr/>
        </p:nvSpPr>
        <p:spPr>
          <a:xfrm>
            <a:off x="1574853" y="5573489"/>
            <a:ext cx="8835973" cy="446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l-GR" sz="2200" dirty="0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8 ΧΥΤΑ/Υ</a:t>
            </a:r>
            <a:endParaRPr lang="el-GR" sz="2400" dirty="0">
              <a:latin typeface="PF DinDisplay Pro" panose="020005060300000200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3" descr="Logo&#10;&#10;Description automatically generated">
            <a:extLst>
              <a:ext uri="{FF2B5EF4-FFF2-40B4-BE49-F238E27FC236}">
                <a16:creationId xmlns:a16="http://schemas.microsoft.com/office/drawing/2014/main" id="{46AB8423-0DE2-BE4F-3391-18D7963A858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2753" flipH="1">
            <a:off x="10125761" y="5089111"/>
            <a:ext cx="1954162" cy="195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3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Θέση κειμένου 3">
            <a:extLst>
              <a:ext uri="{FF2B5EF4-FFF2-40B4-BE49-F238E27FC236}">
                <a16:creationId xmlns:a16="http://schemas.microsoft.com/office/drawing/2014/main" id="{968B37D8-BB5C-42DE-B043-215D372FCAF2}"/>
              </a:ext>
            </a:extLst>
          </p:cNvPr>
          <p:cNvSpPr txBox="1">
            <a:spLocks/>
          </p:cNvSpPr>
          <p:nvPr/>
        </p:nvSpPr>
        <p:spPr>
          <a:xfrm>
            <a:off x="7097732" y="1631435"/>
            <a:ext cx="4561216" cy="13946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b="1" dirty="0">
              <a:latin typeface="PF DinDisplay Pro" panose="02000506030000020004" pitchFamily="2" charset="0"/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3669746B-C340-437B-B14B-BB074D7A0C05}"/>
              </a:ext>
            </a:extLst>
          </p:cNvPr>
          <p:cNvSpPr/>
          <p:nvPr/>
        </p:nvSpPr>
        <p:spPr>
          <a:xfrm>
            <a:off x="329900" y="1569266"/>
            <a:ext cx="4933096" cy="548653"/>
          </a:xfrm>
          <a:prstGeom prst="rect">
            <a:avLst/>
          </a:prstGeom>
          <a:solidFill>
            <a:srgbClr val="DD8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PF DinDisplay Pro" panose="02000506030000020004" pitchFamily="2" charset="0"/>
              </a:rPr>
              <a:t>Ιλύς</a:t>
            </a:r>
          </a:p>
        </p:txBody>
      </p:sp>
      <p:sp>
        <p:nvSpPr>
          <p:cNvPr id="12" name="Θέση κειμένου 3">
            <a:extLst>
              <a:ext uri="{FF2B5EF4-FFF2-40B4-BE49-F238E27FC236}">
                <a16:creationId xmlns:a16="http://schemas.microsoft.com/office/drawing/2014/main" id="{77D11334-F973-405E-8AE9-03A18C42BDC7}"/>
              </a:ext>
            </a:extLst>
          </p:cNvPr>
          <p:cNvSpPr txBox="1">
            <a:spLocks/>
          </p:cNvSpPr>
          <p:nvPr/>
        </p:nvSpPr>
        <p:spPr>
          <a:xfrm>
            <a:off x="163083" y="2249486"/>
            <a:ext cx="11777205" cy="45749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b="1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Υφιστάμενα</a:t>
            </a: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Μονάδα επεξεργασίας Χερσονήσου και δρομολογημένες μονάδες Πέρα </a:t>
            </a:r>
            <a:r>
              <a:rPr lang="el-GR" sz="2200" dirty="0" err="1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Γαλήνων</a:t>
            </a: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l-GR" sz="2200" dirty="0" err="1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Κορακιάς</a:t>
            </a: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Ακρωτηρίου Δ. Χανίων. </a:t>
            </a:r>
            <a:r>
              <a:rPr lang="el-GR" sz="2200" dirty="0" err="1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Συνδιαχείριση</a:t>
            </a: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της ιλύος στις ΜΕΑ Χερσονήσου και Σητείας.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b="1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Βασικά Μέτρα:</a:t>
            </a: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l-GR" sz="20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Ολοκλήρωση δικτύου διαχείρισης ιλύος από τις αστικές ΕΕΛ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l-GR" sz="20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Διερεύνηση δυνατότητας </a:t>
            </a:r>
            <a:r>
              <a:rPr lang="el-GR" sz="2000" dirty="0" err="1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συνεπεξεργασίας</a:t>
            </a:r>
            <a:r>
              <a:rPr lang="el-GR" sz="20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ιλύος αστικού τύπου με το οργανικό κλάσμα των ΑΣΑ σε </a:t>
            </a:r>
            <a:r>
              <a:rPr lang="el-GR" sz="2000" dirty="0" err="1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ΜΑΑα</a:t>
            </a:r>
            <a:r>
              <a:rPr lang="el-GR" sz="20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ή ΜΕΒΑ ή διάθεση σε μονάδες ενεργειακής αξιοποίησης ή/και </a:t>
            </a:r>
            <a:r>
              <a:rPr lang="el-GR" sz="2000" dirty="0" err="1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ενεργοβόρες</a:t>
            </a:r>
            <a:r>
              <a:rPr lang="el-GR" sz="20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βιομηχανίες.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l-GR" sz="20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Εκστρατείες ενημέρωσης των παραγωγών ιλύος και των γεωργών και </a:t>
            </a:r>
            <a:r>
              <a:rPr lang="el-GR" sz="2000" dirty="0" err="1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ανθοπαραγωγών</a:t>
            </a:r>
            <a:r>
              <a:rPr lang="el-GR" sz="20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σχετικά με τους τρόπους διαχείρισης της ιλύος για εφαρμογή της, επ’ </a:t>
            </a:r>
            <a:r>
              <a:rPr lang="el-GR" sz="2000" dirty="0" err="1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ωφελεία</a:t>
            </a:r>
            <a:r>
              <a:rPr lang="el-GR" sz="20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της γεωργίας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l-GR" sz="20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Σημαντική αύξηση του τέλους ταφής για την αποτροπή της διάθεσης σε ΧΥΤ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l-GR" sz="20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Ερευνητικές εφαρμογές/πιλοτικά προγράμματα για κυκλική διαχείριση και μείωση της περιεκτικότητας σε επικίνδυνες/ανεπιθύμητες ουσίες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l-GR" sz="20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l-GR" sz="20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6D43E16E-A422-35C7-5A23-DC02B95D4B85}"/>
              </a:ext>
            </a:extLst>
          </p:cNvPr>
          <p:cNvSpPr/>
          <p:nvPr/>
        </p:nvSpPr>
        <p:spPr>
          <a:xfrm>
            <a:off x="-28215" y="0"/>
            <a:ext cx="12220215" cy="1437699"/>
          </a:xfrm>
          <a:prstGeom prst="rect">
            <a:avLst/>
          </a:prstGeom>
          <a:solidFill>
            <a:srgbClr val="008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D0AFCF-41DA-66EF-2A0F-3B1A20933773}"/>
              </a:ext>
            </a:extLst>
          </p:cNvPr>
          <p:cNvSpPr>
            <a:spLocks/>
          </p:cNvSpPr>
          <p:nvPr/>
        </p:nvSpPr>
        <p:spPr bwMode="auto">
          <a:xfrm>
            <a:off x="2829327" y="409644"/>
            <a:ext cx="63494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Λοιπά ρεύματα</a:t>
            </a:r>
            <a:endParaRPr lang="en-US" sz="2400" b="1" dirty="0">
              <a:solidFill>
                <a:schemeClr val="bg1"/>
              </a:solidFill>
              <a:latin typeface="PF DinDisplay Pro" panose="02000506030000020004" pitchFamily="2" charset="0"/>
              <a:ea typeface="Lato Black" charset="0"/>
              <a:cs typeface="Lato Black" charset="0"/>
              <a:sym typeface="Bebas Neue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9E989E-AA49-15C3-5179-578E2A57E134}"/>
              </a:ext>
            </a:extLst>
          </p:cNvPr>
          <p:cNvGrpSpPr/>
          <p:nvPr/>
        </p:nvGrpSpPr>
        <p:grpSpPr>
          <a:xfrm>
            <a:off x="5804101" y="1127214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7D94F45-D35C-EF42-4C7C-00B7F36F5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51BDC8D-3D40-47D4-0AA9-24BB46B1C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F0B02BF5-AE44-79BC-36B0-4E2F3E337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78850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Θέση κειμένου 3">
            <a:extLst>
              <a:ext uri="{FF2B5EF4-FFF2-40B4-BE49-F238E27FC236}">
                <a16:creationId xmlns:a16="http://schemas.microsoft.com/office/drawing/2014/main" id="{968B37D8-BB5C-42DE-B043-215D372FCAF2}"/>
              </a:ext>
            </a:extLst>
          </p:cNvPr>
          <p:cNvSpPr txBox="1">
            <a:spLocks/>
          </p:cNvSpPr>
          <p:nvPr/>
        </p:nvSpPr>
        <p:spPr>
          <a:xfrm>
            <a:off x="7097732" y="1631435"/>
            <a:ext cx="4561216" cy="13946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b="1" dirty="0">
              <a:latin typeface="PF DinDisplay Pro" panose="02000506030000020004" pitchFamily="2" charset="0"/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3669746B-C340-437B-B14B-BB074D7A0C05}"/>
              </a:ext>
            </a:extLst>
          </p:cNvPr>
          <p:cNvSpPr/>
          <p:nvPr/>
        </p:nvSpPr>
        <p:spPr>
          <a:xfrm>
            <a:off x="329900" y="1569266"/>
            <a:ext cx="4933096" cy="548653"/>
          </a:xfrm>
          <a:prstGeom prst="rect">
            <a:avLst/>
          </a:prstGeom>
          <a:solidFill>
            <a:srgbClr val="DD8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PF DinDisplay Pro" panose="02000506030000020004" pitchFamily="2" charset="0"/>
              </a:rPr>
              <a:t>Γεωργοκτηνοτροφικά</a:t>
            </a:r>
          </a:p>
        </p:txBody>
      </p:sp>
      <p:sp>
        <p:nvSpPr>
          <p:cNvPr id="12" name="Θέση κειμένου 3">
            <a:extLst>
              <a:ext uri="{FF2B5EF4-FFF2-40B4-BE49-F238E27FC236}">
                <a16:creationId xmlns:a16="http://schemas.microsoft.com/office/drawing/2014/main" id="{77D11334-F973-405E-8AE9-03A18C42BDC7}"/>
              </a:ext>
            </a:extLst>
          </p:cNvPr>
          <p:cNvSpPr txBox="1">
            <a:spLocks/>
          </p:cNvSpPr>
          <p:nvPr/>
        </p:nvSpPr>
        <p:spPr>
          <a:xfrm>
            <a:off x="163083" y="2249486"/>
            <a:ext cx="11777205" cy="45749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6D43E16E-A422-35C7-5A23-DC02B95D4B85}"/>
              </a:ext>
            </a:extLst>
          </p:cNvPr>
          <p:cNvSpPr/>
          <p:nvPr/>
        </p:nvSpPr>
        <p:spPr>
          <a:xfrm>
            <a:off x="-28215" y="0"/>
            <a:ext cx="12220215" cy="1437699"/>
          </a:xfrm>
          <a:prstGeom prst="rect">
            <a:avLst/>
          </a:prstGeom>
          <a:solidFill>
            <a:srgbClr val="008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9E989E-AA49-15C3-5179-578E2A57E134}"/>
              </a:ext>
            </a:extLst>
          </p:cNvPr>
          <p:cNvGrpSpPr/>
          <p:nvPr/>
        </p:nvGrpSpPr>
        <p:grpSpPr>
          <a:xfrm>
            <a:off x="5804101" y="1108164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7D94F45-D35C-EF42-4C7C-00B7F36F5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51BDC8D-3D40-47D4-0AA9-24BB46B1C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F0B02BF5-AE44-79BC-36B0-4E2F3E337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</p:grpSp>
      <p:sp>
        <p:nvSpPr>
          <p:cNvPr id="13" name="Rectangle 20">
            <a:extLst>
              <a:ext uri="{FF2B5EF4-FFF2-40B4-BE49-F238E27FC236}">
                <a16:creationId xmlns:a16="http://schemas.microsoft.com/office/drawing/2014/main" id="{647EBD93-F74B-7407-9CBC-C1E9A2BC1D7C}"/>
              </a:ext>
            </a:extLst>
          </p:cNvPr>
          <p:cNvSpPr>
            <a:spLocks/>
          </p:cNvSpPr>
          <p:nvPr/>
        </p:nvSpPr>
        <p:spPr bwMode="auto">
          <a:xfrm>
            <a:off x="2829327" y="409644"/>
            <a:ext cx="63494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Λοιπά ρεύματα</a:t>
            </a:r>
            <a:endParaRPr lang="en-US" sz="2400" b="1" dirty="0">
              <a:solidFill>
                <a:schemeClr val="bg1"/>
              </a:solidFill>
              <a:latin typeface="PF DinDisplay Pro" panose="02000506030000020004" pitchFamily="2" charset="0"/>
              <a:ea typeface="Lato Black" charset="0"/>
              <a:cs typeface="Lato Black" charset="0"/>
              <a:sym typeface="Bebas Neue" charset="0"/>
            </a:endParaRPr>
          </a:p>
        </p:txBody>
      </p:sp>
      <p:sp>
        <p:nvSpPr>
          <p:cNvPr id="15" name="Θέση κειμένου 3">
            <a:extLst>
              <a:ext uri="{FF2B5EF4-FFF2-40B4-BE49-F238E27FC236}">
                <a16:creationId xmlns:a16="http://schemas.microsoft.com/office/drawing/2014/main" id="{A030F47A-30BC-FB34-1EE6-3F51AFE7BC39}"/>
              </a:ext>
            </a:extLst>
          </p:cNvPr>
          <p:cNvSpPr txBox="1">
            <a:spLocks/>
          </p:cNvSpPr>
          <p:nvPr/>
        </p:nvSpPr>
        <p:spPr>
          <a:xfrm>
            <a:off x="315444" y="2283042"/>
            <a:ext cx="11777205" cy="45749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b="1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Υφιστάμενα</a:t>
            </a: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«Τεχνική </a:t>
            </a:r>
            <a:r>
              <a:rPr lang="el-GR" sz="2200" dirty="0" err="1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Βιοενεργειακή</a:t>
            </a: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Κρήτης» και «Πλαστικά Κρήτης». Μεγάλο αναξιοποίητο δυναμικό. </a:t>
            </a:r>
          </a:p>
          <a:p>
            <a:endParaRPr lang="el-GR" sz="22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b="1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Βασικά Μέτρα:</a:t>
            </a: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l-GR" sz="20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Πλήρης ανάπτυξη δικτύου συλλογής </a:t>
            </a:r>
            <a:r>
              <a:rPr lang="el-GR" sz="2000" dirty="0" err="1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βιοαποδομήσιμων</a:t>
            </a:r>
            <a:r>
              <a:rPr lang="el-GR" sz="20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αποβλήτων γεωργοκτηνοτροφικής προέλευσης και προώθηση μοντέλων κυκλικής οικονομίας και </a:t>
            </a:r>
            <a:r>
              <a:rPr lang="el-GR" sz="2000" dirty="0" err="1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βιο</a:t>
            </a:r>
            <a:r>
              <a:rPr lang="el-GR" sz="20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-οικονομίας στη διαχείρισή του 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l-GR" sz="20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Προώθηση της υλοποίησης των προβλεπόμενων από τα ΠΕΣΔΑ 2006 και 2016 μονάδων επεξεργασίας γεωργικών υπολειμμάτων στην Ιεράπετρα, στην ευρύτερη περιοχή της </a:t>
            </a:r>
            <a:r>
              <a:rPr lang="el-GR" sz="2000" dirty="0" err="1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Μεσσαράς</a:t>
            </a:r>
            <a:r>
              <a:rPr lang="el-GR" sz="20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(εφόσον δεν καλύπτεται η επεξεργασία από ιδιωτικές μονάδες) και στην </a:t>
            </a:r>
            <a:r>
              <a:rPr lang="el-GR" sz="2000" dirty="0">
                <a:latin typeface="PF DinDisplay Pro" panose="02000506030000020004" pitchFamily="2" charset="0"/>
                <a:cs typeface="Times New Roman" panose="02020603050405020304" pitchFamily="18" charset="0"/>
              </a:rPr>
              <a:t>Κουντουρά Π.Ε. Χανίων. Παράλληλα</a:t>
            </a:r>
            <a:r>
              <a:rPr lang="el-GR" sz="20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θα πρέπει να μελετηθούν και οι περιπτώσεις των μονάδων επεξεργασίας γεωργικών αποβλήτων στους Δήμους </a:t>
            </a:r>
            <a:r>
              <a:rPr lang="el-GR" sz="2000" dirty="0" err="1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Βιάννου</a:t>
            </a:r>
            <a:r>
              <a:rPr lang="el-GR" sz="20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sz="2000" dirty="0" err="1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Κισσάμου</a:t>
            </a:r>
            <a:r>
              <a:rPr lang="el-GR" sz="20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l-GR" sz="20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l-GR" sz="20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543B04F9-6E19-DBCF-709D-1121E7FFC53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2753" flipH="1">
            <a:off x="10125761" y="5089111"/>
            <a:ext cx="1954162" cy="195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90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Θέση κειμένου 3">
            <a:extLst>
              <a:ext uri="{FF2B5EF4-FFF2-40B4-BE49-F238E27FC236}">
                <a16:creationId xmlns:a16="http://schemas.microsoft.com/office/drawing/2014/main" id="{968B37D8-BB5C-42DE-B043-215D372FCAF2}"/>
              </a:ext>
            </a:extLst>
          </p:cNvPr>
          <p:cNvSpPr txBox="1">
            <a:spLocks/>
          </p:cNvSpPr>
          <p:nvPr/>
        </p:nvSpPr>
        <p:spPr>
          <a:xfrm>
            <a:off x="7097732" y="1631435"/>
            <a:ext cx="4561216" cy="13946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b="1" dirty="0">
              <a:latin typeface="PF DinDisplay Pro" panose="02000506030000020004" pitchFamily="2" charset="0"/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3669746B-C340-437B-B14B-BB074D7A0C05}"/>
              </a:ext>
            </a:extLst>
          </p:cNvPr>
          <p:cNvSpPr/>
          <p:nvPr/>
        </p:nvSpPr>
        <p:spPr>
          <a:xfrm>
            <a:off x="329900" y="1569266"/>
            <a:ext cx="4933096" cy="548653"/>
          </a:xfrm>
          <a:prstGeom prst="rect">
            <a:avLst/>
          </a:prstGeom>
          <a:solidFill>
            <a:srgbClr val="DD8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PF DinDisplay Pro" panose="02000506030000020004" pitchFamily="2" charset="0"/>
              </a:rPr>
              <a:t>Γεωργοκτηνοτροφικά</a:t>
            </a:r>
          </a:p>
        </p:txBody>
      </p:sp>
      <p:sp>
        <p:nvSpPr>
          <p:cNvPr id="12" name="Θέση κειμένου 3">
            <a:extLst>
              <a:ext uri="{FF2B5EF4-FFF2-40B4-BE49-F238E27FC236}">
                <a16:creationId xmlns:a16="http://schemas.microsoft.com/office/drawing/2014/main" id="{77D11334-F973-405E-8AE9-03A18C42BDC7}"/>
              </a:ext>
            </a:extLst>
          </p:cNvPr>
          <p:cNvSpPr txBox="1">
            <a:spLocks/>
          </p:cNvSpPr>
          <p:nvPr/>
        </p:nvSpPr>
        <p:spPr>
          <a:xfrm>
            <a:off x="163083" y="2249486"/>
            <a:ext cx="11777205" cy="45749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6D43E16E-A422-35C7-5A23-DC02B95D4B85}"/>
              </a:ext>
            </a:extLst>
          </p:cNvPr>
          <p:cNvSpPr/>
          <p:nvPr/>
        </p:nvSpPr>
        <p:spPr>
          <a:xfrm>
            <a:off x="-28215" y="0"/>
            <a:ext cx="12220215" cy="1437699"/>
          </a:xfrm>
          <a:prstGeom prst="rect">
            <a:avLst/>
          </a:prstGeom>
          <a:solidFill>
            <a:srgbClr val="008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9E989E-AA49-15C3-5179-578E2A57E134}"/>
              </a:ext>
            </a:extLst>
          </p:cNvPr>
          <p:cNvGrpSpPr/>
          <p:nvPr/>
        </p:nvGrpSpPr>
        <p:grpSpPr>
          <a:xfrm>
            <a:off x="5804101" y="1108164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7D94F45-D35C-EF42-4C7C-00B7F36F5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51BDC8D-3D40-47D4-0AA9-24BB46B1C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F0B02BF5-AE44-79BC-36B0-4E2F3E337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</p:grpSp>
      <p:sp>
        <p:nvSpPr>
          <p:cNvPr id="13" name="Rectangle 20">
            <a:extLst>
              <a:ext uri="{FF2B5EF4-FFF2-40B4-BE49-F238E27FC236}">
                <a16:creationId xmlns:a16="http://schemas.microsoft.com/office/drawing/2014/main" id="{647EBD93-F74B-7407-9CBC-C1E9A2BC1D7C}"/>
              </a:ext>
            </a:extLst>
          </p:cNvPr>
          <p:cNvSpPr>
            <a:spLocks/>
          </p:cNvSpPr>
          <p:nvPr/>
        </p:nvSpPr>
        <p:spPr bwMode="auto">
          <a:xfrm>
            <a:off x="2829327" y="409644"/>
            <a:ext cx="63494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Λοιπά ρεύματα</a:t>
            </a:r>
            <a:endParaRPr lang="en-US" sz="2400" b="1" dirty="0">
              <a:solidFill>
                <a:schemeClr val="bg1"/>
              </a:solidFill>
              <a:latin typeface="PF DinDisplay Pro" panose="02000506030000020004" pitchFamily="2" charset="0"/>
              <a:ea typeface="Lato Black" charset="0"/>
              <a:cs typeface="Lato Black" charset="0"/>
              <a:sym typeface="Bebas Neue" charset="0"/>
            </a:endParaRPr>
          </a:p>
        </p:txBody>
      </p:sp>
      <p:sp>
        <p:nvSpPr>
          <p:cNvPr id="15" name="Θέση κειμένου 3">
            <a:extLst>
              <a:ext uri="{FF2B5EF4-FFF2-40B4-BE49-F238E27FC236}">
                <a16:creationId xmlns:a16="http://schemas.microsoft.com/office/drawing/2014/main" id="{A030F47A-30BC-FB34-1EE6-3F51AFE7BC39}"/>
              </a:ext>
            </a:extLst>
          </p:cNvPr>
          <p:cNvSpPr txBox="1">
            <a:spLocks/>
          </p:cNvSpPr>
          <p:nvPr/>
        </p:nvSpPr>
        <p:spPr>
          <a:xfrm>
            <a:off x="315444" y="2283042"/>
            <a:ext cx="11777205" cy="45749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b="1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Βασικά Μέτρα:</a:t>
            </a: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l-GR" sz="20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Χωριστή συλλογή και κατάλληλη διαχείριση των αποβλήτων συσκευασίας γεωργικών φαρμάκων που περιέχουν επικίνδυνες ουσίες μέσω συστημάτων εναλλακτικής διαχείρισης. Μέχρι τη δημιουργία των συστημάτων εναλλακτική διαχείρισης, λήψη εθελοντικών πρωτοβουλιών / προώθηση σχεδίων δράσης  από τους φορείς διαχείρισης αποβλήτων της Κρήτης για την περισυλλογή και διαχείριση των συσκευασιών φυτοφαρμάκων.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l-GR" sz="2000" b="1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Χωριστή συλλογή και ανάκτηση των πλαστικών γεωργοκτηνοτροφικής προέλευσης με έμφαση στα πλαστικά θερμοκηπίου και τις συσκευασίες.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l-GR" sz="20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Παροχή κινήτρων με σκοπό την </a:t>
            </a:r>
            <a:r>
              <a:rPr lang="el-GR" sz="2000" dirty="0" err="1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προδιαλογή</a:t>
            </a:r>
            <a:r>
              <a:rPr lang="el-GR" sz="20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των πλαστικών/ </a:t>
            </a:r>
            <a:r>
              <a:rPr lang="el-GR" sz="2000" dirty="0" err="1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βιοαποδομήσιμων</a:t>
            </a:r>
            <a:r>
              <a:rPr lang="el-GR" sz="20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γεωργοκτηνοτροφικών αποβλήτων π.χ. με αντάλλαγμα οργανικά λιπάσματα και </a:t>
            </a:r>
            <a:r>
              <a:rPr lang="el-GR" sz="2000" dirty="0" err="1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εδαφοβελτιωτικά</a:t>
            </a:r>
            <a:r>
              <a:rPr lang="el-GR" sz="20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l-GR" sz="20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l-GR" sz="2000" b="1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Ειδική πρόβλεψη: Διερεύνηση σκοπιμότητας κατασκευής αποτεφρωτηρίου  ζωικών υποπροϊόντων και νεκρών ζώων εκτροφής και συντροφιάς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964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Θέση κειμένου 3">
            <a:extLst>
              <a:ext uri="{FF2B5EF4-FFF2-40B4-BE49-F238E27FC236}">
                <a16:creationId xmlns:a16="http://schemas.microsoft.com/office/drawing/2014/main" id="{968B37D8-BB5C-42DE-B043-215D372FCAF2}"/>
              </a:ext>
            </a:extLst>
          </p:cNvPr>
          <p:cNvSpPr txBox="1">
            <a:spLocks/>
          </p:cNvSpPr>
          <p:nvPr/>
        </p:nvSpPr>
        <p:spPr>
          <a:xfrm>
            <a:off x="7097732" y="1631435"/>
            <a:ext cx="4561216" cy="13946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b="1" dirty="0">
              <a:latin typeface="PF DinDisplay Pro" panose="02000506030000020004" pitchFamily="2" charset="0"/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3669746B-C340-437B-B14B-BB074D7A0C05}"/>
              </a:ext>
            </a:extLst>
          </p:cNvPr>
          <p:cNvSpPr/>
          <p:nvPr/>
        </p:nvSpPr>
        <p:spPr>
          <a:xfrm>
            <a:off x="329900" y="1569266"/>
            <a:ext cx="6646087" cy="548653"/>
          </a:xfrm>
          <a:prstGeom prst="rect">
            <a:avLst/>
          </a:prstGeom>
          <a:solidFill>
            <a:srgbClr val="DD8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>
                <a:latin typeface="PF DinDisplay Pro" panose="02000506030000020004" pitchFamily="2" charset="0"/>
              </a:rPr>
              <a:t>Βιομηχανικά επικίνδυνα</a:t>
            </a:r>
            <a:r>
              <a:rPr lang="en-US" sz="2800" b="1" dirty="0">
                <a:latin typeface="PF DinDisplay Pro" panose="02000506030000020004" pitchFamily="2" charset="0"/>
              </a:rPr>
              <a:t> &amp; </a:t>
            </a:r>
            <a:r>
              <a:rPr lang="el-GR" sz="2800" b="1" dirty="0">
                <a:latin typeface="PF DinDisplay Pro" panose="02000506030000020004" pitchFamily="2" charset="0"/>
              </a:rPr>
              <a:t>μη </a:t>
            </a:r>
          </a:p>
        </p:txBody>
      </p:sp>
      <p:sp>
        <p:nvSpPr>
          <p:cNvPr id="12" name="Θέση κειμένου 3">
            <a:extLst>
              <a:ext uri="{FF2B5EF4-FFF2-40B4-BE49-F238E27FC236}">
                <a16:creationId xmlns:a16="http://schemas.microsoft.com/office/drawing/2014/main" id="{77D11334-F973-405E-8AE9-03A18C42BDC7}"/>
              </a:ext>
            </a:extLst>
          </p:cNvPr>
          <p:cNvSpPr txBox="1">
            <a:spLocks/>
          </p:cNvSpPr>
          <p:nvPr/>
        </p:nvSpPr>
        <p:spPr>
          <a:xfrm>
            <a:off x="163083" y="2249486"/>
            <a:ext cx="11777205" cy="45749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6D43E16E-A422-35C7-5A23-DC02B95D4B85}"/>
              </a:ext>
            </a:extLst>
          </p:cNvPr>
          <p:cNvSpPr/>
          <p:nvPr/>
        </p:nvSpPr>
        <p:spPr>
          <a:xfrm>
            <a:off x="-28215" y="0"/>
            <a:ext cx="12220215" cy="1437699"/>
          </a:xfrm>
          <a:prstGeom prst="rect">
            <a:avLst/>
          </a:prstGeom>
          <a:solidFill>
            <a:srgbClr val="008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9E989E-AA49-15C3-5179-578E2A57E134}"/>
              </a:ext>
            </a:extLst>
          </p:cNvPr>
          <p:cNvGrpSpPr/>
          <p:nvPr/>
        </p:nvGrpSpPr>
        <p:grpSpPr>
          <a:xfrm>
            <a:off x="5804101" y="1108164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7D94F45-D35C-EF42-4C7C-00B7F36F5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51BDC8D-3D40-47D4-0AA9-24BB46B1C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F0B02BF5-AE44-79BC-36B0-4E2F3E337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</p:grpSp>
      <p:sp>
        <p:nvSpPr>
          <p:cNvPr id="13" name="Rectangle 20">
            <a:extLst>
              <a:ext uri="{FF2B5EF4-FFF2-40B4-BE49-F238E27FC236}">
                <a16:creationId xmlns:a16="http://schemas.microsoft.com/office/drawing/2014/main" id="{647EBD93-F74B-7407-9CBC-C1E9A2BC1D7C}"/>
              </a:ext>
            </a:extLst>
          </p:cNvPr>
          <p:cNvSpPr>
            <a:spLocks/>
          </p:cNvSpPr>
          <p:nvPr/>
        </p:nvSpPr>
        <p:spPr bwMode="auto">
          <a:xfrm>
            <a:off x="2829327" y="409644"/>
            <a:ext cx="63494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Λοιπά ρεύματα</a:t>
            </a:r>
            <a:endParaRPr lang="en-US" sz="2400" b="1" dirty="0">
              <a:solidFill>
                <a:schemeClr val="bg1"/>
              </a:solidFill>
              <a:latin typeface="PF DinDisplay Pro" panose="02000506030000020004" pitchFamily="2" charset="0"/>
              <a:ea typeface="Lato Black" charset="0"/>
              <a:cs typeface="Lato Black" charset="0"/>
              <a:sym typeface="Bebas Neue" charset="0"/>
            </a:endParaRPr>
          </a:p>
        </p:txBody>
      </p:sp>
      <p:sp>
        <p:nvSpPr>
          <p:cNvPr id="15" name="Θέση κειμένου 3">
            <a:extLst>
              <a:ext uri="{FF2B5EF4-FFF2-40B4-BE49-F238E27FC236}">
                <a16:creationId xmlns:a16="http://schemas.microsoft.com/office/drawing/2014/main" id="{A030F47A-30BC-FB34-1EE6-3F51AFE7BC39}"/>
              </a:ext>
            </a:extLst>
          </p:cNvPr>
          <p:cNvSpPr txBox="1">
            <a:spLocks/>
          </p:cNvSpPr>
          <p:nvPr/>
        </p:nvSpPr>
        <p:spPr>
          <a:xfrm>
            <a:off x="315444" y="2283042"/>
            <a:ext cx="11777205" cy="45749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Θέση κειμένου 3">
            <a:extLst>
              <a:ext uri="{FF2B5EF4-FFF2-40B4-BE49-F238E27FC236}">
                <a16:creationId xmlns:a16="http://schemas.microsoft.com/office/drawing/2014/main" id="{3C7CE66B-6CB0-F5E2-1DD4-5E2B82D87CFA}"/>
              </a:ext>
            </a:extLst>
          </p:cNvPr>
          <p:cNvSpPr txBox="1">
            <a:spLocks/>
          </p:cNvSpPr>
          <p:nvPr/>
        </p:nvSpPr>
        <p:spPr>
          <a:xfrm>
            <a:off x="329900" y="2328757"/>
            <a:ext cx="11777205" cy="45749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b="1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Βασικά Μέτρα:</a:t>
            </a: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l-GR" sz="20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Αύξηση στο μέγιστο δυνατό βαθμό της ανάκτησης/ αξιοποίησης των ΒΜΕΑ εφαρμόζοντας λύσεις κυκλικής οικονομίας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l-GR" sz="20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Υλοποίηση αναγκαίων υποδομών διαχείρισης ΒΜΕΑ. Επιδίωξη αυτάρκειας σε δίκτυα διάθεσης (D) με κατασκευή νέων υποδομών. Διερεύνηση δυνατότητας </a:t>
            </a:r>
            <a:r>
              <a:rPr lang="el-GR" sz="2000" dirty="0" err="1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συνεπεξεργασίας</a:t>
            </a:r>
            <a:r>
              <a:rPr lang="el-GR" sz="20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ορισμένων κατηγοριών ΒΜΕΑ με ΑΣΑ ή με κλάσμα αυτών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l-GR" sz="2000" b="1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Δημιουργία XYTEA </a:t>
            </a:r>
            <a:r>
              <a:rPr lang="el-GR" sz="20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και κάθε άλλη απαραίτητη υποδομή επεξεργασίας / </a:t>
            </a:r>
            <a:r>
              <a:rPr lang="el-GR" sz="2000" dirty="0" err="1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προεπεξεργασίας</a:t>
            </a:r>
            <a:r>
              <a:rPr lang="el-GR" sz="20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(πχ σταθεροποίηση / στερεοποίηση ) προκειμένου να γίνει ασφαλής η τελική διάθεση των αποβλήτων. Οι υποδομές αυτές θα πρέπει να δέχονται επικίνδυνα απόβλητα βιομηχανικών εγκαταστάσεων (ενδεικτικά αναφέρονται λάσπες φυσικοχημικής επεξεργασίας, αμμοβολές, αμίαντος, </a:t>
            </a:r>
            <a:r>
              <a:rPr lang="el-GR" sz="2000" dirty="0" err="1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σκωρίες</a:t>
            </a:r>
            <a:r>
              <a:rPr lang="el-GR" sz="20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καταλύτες κλπ) και ιστορικά αποθηκευμένα απόβλητα καθώς και απόβλητα των έργων αποκατάστασης ρυπασμένων χώρων.</a:t>
            </a: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5053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Θέση κειμένου 3">
            <a:extLst>
              <a:ext uri="{FF2B5EF4-FFF2-40B4-BE49-F238E27FC236}">
                <a16:creationId xmlns:a16="http://schemas.microsoft.com/office/drawing/2014/main" id="{968B37D8-BB5C-42DE-B043-215D372FCAF2}"/>
              </a:ext>
            </a:extLst>
          </p:cNvPr>
          <p:cNvSpPr txBox="1">
            <a:spLocks/>
          </p:cNvSpPr>
          <p:nvPr/>
        </p:nvSpPr>
        <p:spPr>
          <a:xfrm>
            <a:off x="7097732" y="1631435"/>
            <a:ext cx="4561216" cy="13946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b="1" dirty="0">
              <a:latin typeface="PF DinDisplay Pro" panose="02000506030000020004" pitchFamily="2" charset="0"/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3669746B-C340-437B-B14B-BB074D7A0C05}"/>
              </a:ext>
            </a:extLst>
          </p:cNvPr>
          <p:cNvSpPr/>
          <p:nvPr/>
        </p:nvSpPr>
        <p:spPr>
          <a:xfrm>
            <a:off x="329901" y="1569266"/>
            <a:ext cx="3622668" cy="548653"/>
          </a:xfrm>
          <a:prstGeom prst="rect">
            <a:avLst/>
          </a:prstGeom>
          <a:solidFill>
            <a:srgbClr val="DD8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>
                <a:latin typeface="PF DinDisplay Pro" panose="02000506030000020004" pitchFamily="2" charset="0"/>
              </a:rPr>
              <a:t>ΑΕΚΚ</a:t>
            </a:r>
          </a:p>
        </p:txBody>
      </p:sp>
      <p:sp>
        <p:nvSpPr>
          <p:cNvPr id="12" name="Θέση κειμένου 3">
            <a:extLst>
              <a:ext uri="{FF2B5EF4-FFF2-40B4-BE49-F238E27FC236}">
                <a16:creationId xmlns:a16="http://schemas.microsoft.com/office/drawing/2014/main" id="{77D11334-F973-405E-8AE9-03A18C42BDC7}"/>
              </a:ext>
            </a:extLst>
          </p:cNvPr>
          <p:cNvSpPr txBox="1">
            <a:spLocks/>
          </p:cNvSpPr>
          <p:nvPr/>
        </p:nvSpPr>
        <p:spPr>
          <a:xfrm>
            <a:off x="163083" y="2249486"/>
            <a:ext cx="11777205" cy="45749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6D43E16E-A422-35C7-5A23-DC02B95D4B85}"/>
              </a:ext>
            </a:extLst>
          </p:cNvPr>
          <p:cNvSpPr/>
          <p:nvPr/>
        </p:nvSpPr>
        <p:spPr>
          <a:xfrm>
            <a:off x="-28215" y="0"/>
            <a:ext cx="12220215" cy="1437699"/>
          </a:xfrm>
          <a:prstGeom prst="rect">
            <a:avLst/>
          </a:prstGeom>
          <a:solidFill>
            <a:srgbClr val="008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9E989E-AA49-15C3-5179-578E2A57E134}"/>
              </a:ext>
            </a:extLst>
          </p:cNvPr>
          <p:cNvGrpSpPr/>
          <p:nvPr/>
        </p:nvGrpSpPr>
        <p:grpSpPr>
          <a:xfrm>
            <a:off x="5804101" y="1108164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7D94F45-D35C-EF42-4C7C-00B7F36F5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51BDC8D-3D40-47D4-0AA9-24BB46B1C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F0B02BF5-AE44-79BC-36B0-4E2F3E337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</p:grpSp>
      <p:sp>
        <p:nvSpPr>
          <p:cNvPr id="13" name="Rectangle 20">
            <a:extLst>
              <a:ext uri="{FF2B5EF4-FFF2-40B4-BE49-F238E27FC236}">
                <a16:creationId xmlns:a16="http://schemas.microsoft.com/office/drawing/2014/main" id="{647EBD93-F74B-7407-9CBC-C1E9A2BC1D7C}"/>
              </a:ext>
            </a:extLst>
          </p:cNvPr>
          <p:cNvSpPr>
            <a:spLocks/>
          </p:cNvSpPr>
          <p:nvPr/>
        </p:nvSpPr>
        <p:spPr bwMode="auto">
          <a:xfrm>
            <a:off x="2829327" y="409644"/>
            <a:ext cx="63494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Λοιπά ρεύματα</a:t>
            </a:r>
            <a:endParaRPr lang="en-US" sz="2400" b="1" dirty="0">
              <a:solidFill>
                <a:schemeClr val="bg1"/>
              </a:solidFill>
              <a:latin typeface="PF DinDisplay Pro" panose="02000506030000020004" pitchFamily="2" charset="0"/>
              <a:ea typeface="Lato Black" charset="0"/>
              <a:cs typeface="Lato Black" charset="0"/>
              <a:sym typeface="Bebas Neue" charset="0"/>
            </a:endParaRPr>
          </a:p>
        </p:txBody>
      </p:sp>
      <p:sp>
        <p:nvSpPr>
          <p:cNvPr id="15" name="Θέση κειμένου 3">
            <a:extLst>
              <a:ext uri="{FF2B5EF4-FFF2-40B4-BE49-F238E27FC236}">
                <a16:creationId xmlns:a16="http://schemas.microsoft.com/office/drawing/2014/main" id="{A030F47A-30BC-FB34-1EE6-3F51AFE7BC39}"/>
              </a:ext>
            </a:extLst>
          </p:cNvPr>
          <p:cNvSpPr txBox="1">
            <a:spLocks/>
          </p:cNvSpPr>
          <p:nvPr/>
        </p:nvSpPr>
        <p:spPr>
          <a:xfrm>
            <a:off x="315444" y="2283042"/>
            <a:ext cx="11777205" cy="45749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Θέση κειμένου 3">
            <a:extLst>
              <a:ext uri="{FF2B5EF4-FFF2-40B4-BE49-F238E27FC236}">
                <a16:creationId xmlns:a16="http://schemas.microsoft.com/office/drawing/2014/main" id="{3C7CE66B-6CB0-F5E2-1DD4-5E2B82D87CFA}"/>
              </a:ext>
            </a:extLst>
          </p:cNvPr>
          <p:cNvSpPr txBox="1">
            <a:spLocks/>
          </p:cNvSpPr>
          <p:nvPr/>
        </p:nvSpPr>
        <p:spPr>
          <a:xfrm>
            <a:off x="329900" y="2328757"/>
            <a:ext cx="11777205" cy="21223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b="1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Βασικά Μέτρα:</a:t>
            </a: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l-GR" sz="2000" dirty="0">
                <a:latin typeface="PF DinDisplay Pro" panose="02000506030000020004" pitchFamily="2" charset="0"/>
                <a:cs typeface="Times New Roman" panose="02020603050405020304" pitchFamily="18" charset="0"/>
              </a:rPr>
              <a:t>Χωριστή συλλογή των προϊόντων εκσκαφών τα οποία δεν </a:t>
            </a:r>
            <a:r>
              <a:rPr lang="el-GR" sz="2000" dirty="0" err="1">
                <a:latin typeface="PF DinDisplay Pro" panose="02000506030000020004" pitchFamily="2" charset="0"/>
                <a:cs typeface="Times New Roman" panose="02020603050405020304" pitchFamily="18" charset="0"/>
              </a:rPr>
              <a:t>προσμετρώνται</a:t>
            </a:r>
            <a:r>
              <a:rPr lang="el-GR" sz="2000" dirty="0">
                <a:latin typeface="PF DinDisplay Pro" panose="02000506030000020004" pitchFamily="2" charset="0"/>
                <a:cs typeface="Times New Roman" panose="02020603050405020304" pitchFamily="18" charset="0"/>
              </a:rPr>
              <a:t> στον στόχο διαχείρισης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l-GR" sz="2000" dirty="0">
                <a:latin typeface="PF DinDisplay Pro" panose="02000506030000020004" pitchFamily="2" charset="0"/>
                <a:cs typeface="Times New Roman" panose="02020603050405020304" pitchFamily="18" charset="0"/>
              </a:rPr>
              <a:t>Αύξηση στο μέγιστο δυνατό βαθμό της ανάκτησης/ αξιοποίησης των ΑΕΚΚ εφαρμόζοντας λύσεις κυκλικής οικονομίας.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PF DinDisplay Pro" panose="02000506030000020004" pitchFamily="2" charset="0"/>
                <a:cs typeface="Times New Roman" panose="02020603050405020304" pitchFamily="18" charset="0"/>
              </a:rPr>
              <a:t>A</a:t>
            </a:r>
            <a:r>
              <a:rPr lang="el-GR" sz="2000" dirty="0" err="1">
                <a:latin typeface="PF DinDisplay Pro" panose="02000506030000020004" pitchFamily="2" charset="0"/>
                <a:cs typeface="Times New Roman" panose="02020603050405020304" pitchFamily="18" charset="0"/>
              </a:rPr>
              <a:t>νάπτυξη</a:t>
            </a:r>
            <a:r>
              <a:rPr lang="el-GR" sz="2000" dirty="0">
                <a:latin typeface="PF DinDisplay Pro" panose="02000506030000020004" pitchFamily="2" charset="0"/>
                <a:cs typeface="Times New Roman" panose="02020603050405020304" pitchFamily="18" charset="0"/>
              </a:rPr>
              <a:t> αγορών για τα δευτερογενή υλικά της επεξεργασίας ΑΕΚΚ.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l-GR" sz="2000" dirty="0">
                <a:latin typeface="PF DinDisplay Pro" panose="02000506030000020004" pitchFamily="2" charset="0"/>
                <a:cs typeface="Times New Roman" panose="02020603050405020304" pitchFamily="18" charset="0"/>
              </a:rPr>
              <a:t>Δημιουργία </a:t>
            </a:r>
            <a:r>
              <a:rPr lang="en-US" sz="2000" b="1" dirty="0">
                <a:latin typeface="PF DinDisplay Pro" panose="02000506030000020004" pitchFamily="2" charset="0"/>
                <a:cs typeface="Times New Roman" panose="02020603050405020304" pitchFamily="18" charset="0"/>
              </a:rPr>
              <a:t>X</a:t>
            </a:r>
            <a:r>
              <a:rPr lang="el-GR" sz="2000" b="1" dirty="0">
                <a:latin typeface="PF DinDisplay Pro" panose="02000506030000020004" pitchFamily="2" charset="0"/>
                <a:cs typeface="Times New Roman" panose="02020603050405020304" pitchFamily="18" charset="0"/>
              </a:rPr>
              <a:t>.Υ.Τ. αδρανών </a:t>
            </a: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F3B417E7-4ED4-16AA-7A3F-A63303793667}"/>
              </a:ext>
            </a:extLst>
          </p:cNvPr>
          <p:cNvSpPr/>
          <p:nvPr/>
        </p:nvSpPr>
        <p:spPr>
          <a:xfrm>
            <a:off x="315444" y="4616236"/>
            <a:ext cx="3622668" cy="548653"/>
          </a:xfrm>
          <a:prstGeom prst="rect">
            <a:avLst/>
          </a:prstGeom>
          <a:solidFill>
            <a:srgbClr val="DD8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>
                <a:latin typeface="PF DinDisplay Pro" panose="02000506030000020004" pitchFamily="2" charset="0"/>
              </a:rPr>
              <a:t>ΕΑΥΜ</a:t>
            </a:r>
          </a:p>
        </p:txBody>
      </p:sp>
      <p:sp>
        <p:nvSpPr>
          <p:cNvPr id="17" name="Θέση κειμένου 3">
            <a:extLst>
              <a:ext uri="{FF2B5EF4-FFF2-40B4-BE49-F238E27FC236}">
                <a16:creationId xmlns:a16="http://schemas.microsoft.com/office/drawing/2014/main" id="{CA625F69-796D-FC2F-E929-4CE03530F97F}"/>
              </a:ext>
            </a:extLst>
          </p:cNvPr>
          <p:cNvSpPr txBox="1">
            <a:spLocks/>
          </p:cNvSpPr>
          <p:nvPr/>
        </p:nvSpPr>
        <p:spPr>
          <a:xfrm>
            <a:off x="467805" y="5359273"/>
            <a:ext cx="11777205" cy="21223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l-GR" sz="2000" dirty="0">
                <a:latin typeface="PF DinDisplay Pro" panose="02000506030000020004" pitchFamily="2" charset="0"/>
                <a:cs typeface="Times New Roman" panose="02020603050405020304" pitchFamily="18" charset="0"/>
              </a:rPr>
              <a:t>Επέκταση εφαρμογής των προγραμμάτων χωριστής συλλογής σε όλες τις δραστηριότητες από τις οποίες παράγονται ΑΥΜ, όπως η κατ’ </a:t>
            </a:r>
            <a:r>
              <a:rPr lang="el-GR" sz="2000" dirty="0" err="1">
                <a:latin typeface="PF DinDisplay Pro" panose="02000506030000020004" pitchFamily="2" charset="0"/>
                <a:cs typeface="Times New Roman" panose="02020603050405020304" pitchFamily="18" charset="0"/>
              </a:rPr>
              <a:t>οίκον</a:t>
            </a:r>
            <a:r>
              <a:rPr lang="el-GR" sz="2000" dirty="0">
                <a:latin typeface="PF DinDisplay Pro" panose="02000506030000020004" pitchFamily="2" charset="0"/>
                <a:cs typeface="Times New Roman" panose="02020603050405020304" pitchFamily="18" charset="0"/>
              </a:rPr>
              <a:t> νοσηλεία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PF DinDisplay Pro" panose="02000506030000020004" pitchFamily="2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PF DinDisplay Pro" panose="02000506030000020004" pitchFamily="2" charset="0"/>
                <a:cs typeface="Times New Roman" panose="02020603050405020304" pitchFamily="18" charset="0"/>
              </a:rPr>
              <a:t>Βελτίωση της οργάνωσης και λειτουργίας δικτύων διαχείρισης των ΑΥΜ εντός και εκτός των ΥΜ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4617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Θέση κειμένου 3">
            <a:extLst>
              <a:ext uri="{FF2B5EF4-FFF2-40B4-BE49-F238E27FC236}">
                <a16:creationId xmlns:a16="http://schemas.microsoft.com/office/drawing/2014/main" id="{968B37D8-BB5C-42DE-B043-215D372FCAF2}"/>
              </a:ext>
            </a:extLst>
          </p:cNvPr>
          <p:cNvSpPr txBox="1">
            <a:spLocks/>
          </p:cNvSpPr>
          <p:nvPr/>
        </p:nvSpPr>
        <p:spPr>
          <a:xfrm>
            <a:off x="7097732" y="1631435"/>
            <a:ext cx="4561216" cy="13946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b="1" dirty="0">
              <a:latin typeface="PF DinDisplay Pro" panose="02000506030000020004" pitchFamily="2" charset="0"/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3669746B-C340-437B-B14B-BB074D7A0C05}"/>
              </a:ext>
            </a:extLst>
          </p:cNvPr>
          <p:cNvSpPr/>
          <p:nvPr/>
        </p:nvSpPr>
        <p:spPr>
          <a:xfrm>
            <a:off x="329899" y="1569266"/>
            <a:ext cx="9204626" cy="548653"/>
          </a:xfrm>
          <a:prstGeom prst="rect">
            <a:avLst/>
          </a:prstGeom>
          <a:solidFill>
            <a:srgbClr val="DD8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>
                <a:latin typeface="PF DinDisplay Pro" panose="02000506030000020004" pitchFamily="2" charset="0"/>
              </a:rPr>
              <a:t>Απόβλητα </a:t>
            </a:r>
            <a:r>
              <a:rPr lang="el-GR" sz="2800" b="1" dirty="0" err="1">
                <a:latin typeface="PF DinDisplay Pro" panose="02000506030000020004" pitchFamily="2" charset="0"/>
              </a:rPr>
              <a:t>φωτοβολταϊκών</a:t>
            </a:r>
            <a:r>
              <a:rPr lang="el-GR" sz="2800" b="1" dirty="0">
                <a:latin typeface="PF DinDisplay Pro" panose="02000506030000020004" pitchFamily="2" charset="0"/>
              </a:rPr>
              <a:t> πλαισίων και ανεμογεννητριών</a:t>
            </a:r>
          </a:p>
        </p:txBody>
      </p:sp>
      <p:sp>
        <p:nvSpPr>
          <p:cNvPr id="12" name="Θέση κειμένου 3">
            <a:extLst>
              <a:ext uri="{FF2B5EF4-FFF2-40B4-BE49-F238E27FC236}">
                <a16:creationId xmlns:a16="http://schemas.microsoft.com/office/drawing/2014/main" id="{77D11334-F973-405E-8AE9-03A18C42BDC7}"/>
              </a:ext>
            </a:extLst>
          </p:cNvPr>
          <p:cNvSpPr txBox="1">
            <a:spLocks/>
          </p:cNvSpPr>
          <p:nvPr/>
        </p:nvSpPr>
        <p:spPr>
          <a:xfrm>
            <a:off x="163083" y="2249486"/>
            <a:ext cx="11777205" cy="45749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6D43E16E-A422-35C7-5A23-DC02B95D4B85}"/>
              </a:ext>
            </a:extLst>
          </p:cNvPr>
          <p:cNvSpPr/>
          <p:nvPr/>
        </p:nvSpPr>
        <p:spPr>
          <a:xfrm>
            <a:off x="-28215" y="0"/>
            <a:ext cx="12220215" cy="1437699"/>
          </a:xfrm>
          <a:prstGeom prst="rect">
            <a:avLst/>
          </a:prstGeom>
          <a:solidFill>
            <a:srgbClr val="008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9E989E-AA49-15C3-5179-578E2A57E134}"/>
              </a:ext>
            </a:extLst>
          </p:cNvPr>
          <p:cNvGrpSpPr/>
          <p:nvPr/>
        </p:nvGrpSpPr>
        <p:grpSpPr>
          <a:xfrm>
            <a:off x="5804101" y="1108164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7D94F45-D35C-EF42-4C7C-00B7F36F5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51BDC8D-3D40-47D4-0AA9-24BB46B1C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F0B02BF5-AE44-79BC-36B0-4E2F3E337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</p:grpSp>
      <p:sp>
        <p:nvSpPr>
          <p:cNvPr id="13" name="Rectangle 20">
            <a:extLst>
              <a:ext uri="{FF2B5EF4-FFF2-40B4-BE49-F238E27FC236}">
                <a16:creationId xmlns:a16="http://schemas.microsoft.com/office/drawing/2014/main" id="{647EBD93-F74B-7407-9CBC-C1E9A2BC1D7C}"/>
              </a:ext>
            </a:extLst>
          </p:cNvPr>
          <p:cNvSpPr>
            <a:spLocks/>
          </p:cNvSpPr>
          <p:nvPr/>
        </p:nvSpPr>
        <p:spPr bwMode="auto">
          <a:xfrm>
            <a:off x="2829327" y="409644"/>
            <a:ext cx="63494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Λοιπά ρεύματα</a:t>
            </a:r>
            <a:endParaRPr lang="en-US" sz="2400" b="1" dirty="0">
              <a:solidFill>
                <a:schemeClr val="bg1"/>
              </a:solidFill>
              <a:latin typeface="PF DinDisplay Pro" panose="02000506030000020004" pitchFamily="2" charset="0"/>
              <a:ea typeface="Lato Black" charset="0"/>
              <a:cs typeface="Lato Black" charset="0"/>
              <a:sym typeface="Bebas Neue" charset="0"/>
            </a:endParaRPr>
          </a:p>
        </p:txBody>
      </p:sp>
      <p:sp>
        <p:nvSpPr>
          <p:cNvPr id="15" name="Θέση κειμένου 3">
            <a:extLst>
              <a:ext uri="{FF2B5EF4-FFF2-40B4-BE49-F238E27FC236}">
                <a16:creationId xmlns:a16="http://schemas.microsoft.com/office/drawing/2014/main" id="{A030F47A-30BC-FB34-1EE6-3F51AFE7BC39}"/>
              </a:ext>
            </a:extLst>
          </p:cNvPr>
          <p:cNvSpPr txBox="1">
            <a:spLocks/>
          </p:cNvSpPr>
          <p:nvPr/>
        </p:nvSpPr>
        <p:spPr>
          <a:xfrm>
            <a:off x="315444" y="2283042"/>
            <a:ext cx="11777205" cy="45749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Θέση κειμένου 3">
            <a:extLst>
              <a:ext uri="{FF2B5EF4-FFF2-40B4-BE49-F238E27FC236}">
                <a16:creationId xmlns:a16="http://schemas.microsoft.com/office/drawing/2014/main" id="{3C7CE66B-6CB0-F5E2-1DD4-5E2B82D87CFA}"/>
              </a:ext>
            </a:extLst>
          </p:cNvPr>
          <p:cNvSpPr txBox="1">
            <a:spLocks/>
          </p:cNvSpPr>
          <p:nvPr/>
        </p:nvSpPr>
        <p:spPr>
          <a:xfrm>
            <a:off x="115471" y="2499959"/>
            <a:ext cx="11777205" cy="13153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Παρακολούθηση της εφαρμογής των δράσεων του εγκεκριμένου συστήματος για τη διαχείριση των </a:t>
            </a:r>
            <a:r>
              <a:rPr lang="el-GR" sz="2200" dirty="0" err="1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φωτοβολταϊκών</a:t>
            </a: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πλαισίων. Συνεργασία με το Σύστημα για την πλήρη κάλυψη της Περιφέρειας.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PF DinDisplay Pro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Πρόβλεψη για δημιουργία προγράμματος αποξήλωσης, ανακύκλωσης και διαχείρισης των παλαιών ανεμογεννητριών σε συνεργασία με εξειδικευμένες εταιρείες.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200" b="1" dirty="0">
              <a:latin typeface="PF DinDisplay Pro" panose="02000506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333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067B568-E819-43F1-98D1-7E3F6370F68E}"/>
              </a:ext>
            </a:extLst>
          </p:cNvPr>
          <p:cNvSpPr/>
          <p:nvPr/>
        </p:nvSpPr>
        <p:spPr>
          <a:xfrm>
            <a:off x="-28215" y="0"/>
            <a:ext cx="12220215" cy="1437699"/>
          </a:xfrm>
          <a:prstGeom prst="rect">
            <a:avLst/>
          </a:prstGeom>
          <a:solidFill>
            <a:srgbClr val="008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graphicFrame>
        <p:nvGraphicFramePr>
          <p:cNvPr id="36" name="Chart 24">
            <a:extLst>
              <a:ext uri="{FF2B5EF4-FFF2-40B4-BE49-F238E27FC236}">
                <a16:creationId xmlns:a16="http://schemas.microsoft.com/office/drawing/2014/main" id="{8D2C04F8-6B41-4EC4-8153-48CF310503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328413"/>
              </p:ext>
            </p:extLst>
          </p:nvPr>
        </p:nvGraphicFramePr>
        <p:xfrm>
          <a:off x="896828" y="2029600"/>
          <a:ext cx="2478235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7" name="Chart 25">
            <a:extLst>
              <a:ext uri="{FF2B5EF4-FFF2-40B4-BE49-F238E27FC236}">
                <a16:creationId xmlns:a16="http://schemas.microsoft.com/office/drawing/2014/main" id="{B8634341-5CA3-4A2A-BC46-8D61D25930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128684"/>
              </p:ext>
            </p:extLst>
          </p:nvPr>
        </p:nvGraphicFramePr>
        <p:xfrm>
          <a:off x="3480123" y="2029600"/>
          <a:ext cx="2478235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0" name="Chart 26">
            <a:extLst>
              <a:ext uri="{FF2B5EF4-FFF2-40B4-BE49-F238E27FC236}">
                <a16:creationId xmlns:a16="http://schemas.microsoft.com/office/drawing/2014/main" id="{483F9172-D4F6-4D81-9826-086114B37D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220147"/>
              </p:ext>
            </p:extLst>
          </p:nvPr>
        </p:nvGraphicFramePr>
        <p:xfrm>
          <a:off x="6148101" y="2029600"/>
          <a:ext cx="2478235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Chart 27">
            <a:extLst>
              <a:ext uri="{FF2B5EF4-FFF2-40B4-BE49-F238E27FC236}">
                <a16:creationId xmlns:a16="http://schemas.microsoft.com/office/drawing/2014/main" id="{FF860CC9-1D1D-458A-B1A6-814FDB40A4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429658"/>
              </p:ext>
            </p:extLst>
          </p:nvPr>
        </p:nvGraphicFramePr>
        <p:xfrm>
          <a:off x="8985763" y="2029600"/>
          <a:ext cx="2478235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372968" y="3097927"/>
            <a:ext cx="1608096" cy="5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2800" b="1" dirty="0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462 χιλ.</a:t>
            </a:r>
            <a:endParaRPr lang="id-ID" sz="2800" b="1" dirty="0">
              <a:solidFill>
                <a:schemeClr val="tx1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 bwMode="auto">
          <a:xfrm>
            <a:off x="1844972" y="4512394"/>
            <a:ext cx="64472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2000" b="1" dirty="0">
                <a:solidFill>
                  <a:schemeClr val="tx1">
                    <a:lumMod val="50000"/>
                  </a:schemeClr>
                </a:solidFill>
                <a:latin typeface="PF DinDisplay Pro" panose="02000506030000020004" pitchFamily="2" charset="0"/>
                <a:cs typeface="Tahoma" panose="020B0604030504040204" pitchFamily="34" charset="0"/>
              </a:rPr>
              <a:t>ΑΣΑ</a:t>
            </a:r>
            <a:endParaRPr lang="id-ID" sz="2000" b="1" dirty="0">
              <a:solidFill>
                <a:schemeClr val="tx1">
                  <a:lumMod val="50000"/>
                </a:schemeClr>
              </a:solidFill>
              <a:latin typeface="PF DinDisplay Pro" panose="02000506030000020004" pitchFamily="2" charset="0"/>
              <a:cs typeface="Tahoma" panose="020B0604030504040204" pitchFamily="34" charset="0"/>
            </a:endParaRPr>
          </a:p>
        </p:txBody>
      </p:sp>
      <p:sp>
        <p:nvSpPr>
          <p:cNvPr id="90140" name="TextBox 53"/>
          <p:cNvSpPr txBox="1">
            <a:spLocks noChangeArrowheads="1"/>
          </p:cNvSpPr>
          <p:nvPr/>
        </p:nvSpPr>
        <p:spPr bwMode="auto">
          <a:xfrm>
            <a:off x="702848" y="4996361"/>
            <a:ext cx="29290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1600" dirty="0">
                <a:solidFill>
                  <a:schemeClr val="tx1">
                    <a:lumMod val="75000"/>
                  </a:schemeClr>
                </a:solidFill>
                <a:latin typeface="PF DinDisplay Pro" panose="02000506030000020004" pitchFamily="2" charset="0"/>
                <a:cs typeface="Tahoma" panose="020B0604030504040204" pitchFamily="34" charset="0"/>
              </a:rPr>
              <a:t>Παράγονται </a:t>
            </a:r>
          </a:p>
          <a:p>
            <a:pPr algn="ctr" eaLnBrk="1" hangingPunct="1"/>
            <a:r>
              <a:rPr lang="el-GR" sz="1600" dirty="0">
                <a:solidFill>
                  <a:schemeClr val="tx1">
                    <a:lumMod val="75000"/>
                  </a:schemeClr>
                </a:solidFill>
                <a:latin typeface="PF DinDisplay Pro" panose="02000506030000020004" pitchFamily="2" charset="0"/>
                <a:cs typeface="Tahoma" panose="020B0604030504040204" pitchFamily="34" charset="0"/>
              </a:rPr>
              <a:t>(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PF DinDisplay Pro" panose="02000506030000020004" pitchFamily="2" charset="0"/>
                <a:cs typeface="Tahoma" panose="020B0604030504040204" pitchFamily="34" charset="0"/>
              </a:rPr>
              <a:t>428 </a:t>
            </a:r>
            <a:r>
              <a:rPr lang="el-GR" sz="1600" dirty="0">
                <a:solidFill>
                  <a:schemeClr val="tx1">
                    <a:lumMod val="75000"/>
                  </a:schemeClr>
                </a:solidFill>
                <a:latin typeface="PF DinDisplay Pro" panose="02000506030000020004" pitchFamily="2" charset="0"/>
                <a:cs typeface="Tahoma" panose="020B0604030504040204" pitchFamily="34" charset="0"/>
              </a:rPr>
              <a:t>χιλ. οικιακά &amp; 34 χιλ. ΒΕΑΣ)</a:t>
            </a:r>
            <a:endParaRPr lang="id-ID" sz="1600" dirty="0">
              <a:solidFill>
                <a:schemeClr val="tx1">
                  <a:lumMod val="75000"/>
                </a:schemeClr>
              </a:solidFill>
              <a:latin typeface="PF DinDisplay Pro" panose="02000506030000020004" pitchFamily="2" charset="0"/>
              <a:cs typeface="Tahoma" panose="020B0604030504040204" pitchFamily="34" charset="0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234234" y="3097927"/>
            <a:ext cx="1074297" cy="5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2800" b="1" dirty="0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l-GR" sz="2800" b="1" dirty="0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id-ID" sz="2800" b="1" dirty="0">
              <a:solidFill>
                <a:schemeClr val="tx1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 bwMode="auto">
          <a:xfrm>
            <a:off x="4423546" y="4512394"/>
            <a:ext cx="74379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2000" b="1" dirty="0">
                <a:solidFill>
                  <a:schemeClr val="tx1">
                    <a:lumMod val="50000"/>
                  </a:schemeClr>
                </a:solidFill>
                <a:latin typeface="PF DinDisplay Pro" panose="02000506030000020004" pitchFamily="2" charset="0"/>
                <a:cs typeface="Tahoma" panose="020B0604030504040204" pitchFamily="34" charset="0"/>
              </a:rPr>
              <a:t>Ταφή</a:t>
            </a:r>
            <a:endParaRPr lang="id-ID" sz="2000" b="1" dirty="0">
              <a:solidFill>
                <a:schemeClr val="tx1">
                  <a:lumMod val="50000"/>
                </a:schemeClr>
              </a:solidFill>
              <a:latin typeface="PF DinDisplay Pro" panose="02000506030000020004" pitchFamily="2" charset="0"/>
              <a:cs typeface="Tahoma" panose="020B0604030504040204" pitchFamily="34" charset="0"/>
            </a:endParaRPr>
          </a:p>
        </p:txBody>
      </p:sp>
      <p:sp>
        <p:nvSpPr>
          <p:cNvPr id="90138" name="TextBox 60"/>
          <p:cNvSpPr txBox="1">
            <a:spLocks noChangeArrowheads="1"/>
          </p:cNvSpPr>
          <p:nvPr/>
        </p:nvSpPr>
        <p:spPr bwMode="auto">
          <a:xfrm>
            <a:off x="4229188" y="4996361"/>
            <a:ext cx="11325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1600">
                <a:solidFill>
                  <a:schemeClr val="tx1">
                    <a:lumMod val="75000"/>
                  </a:schemeClr>
                </a:solidFill>
                <a:latin typeface="PF DinDisplay Pro" panose="02000506030000020004" pitchFamily="2" charset="0"/>
                <a:cs typeface="Tahoma" panose="020B0604030504040204" pitchFamily="34" charset="0"/>
              </a:rPr>
              <a:t>στους ΧΥΤΑ</a:t>
            </a:r>
            <a:endParaRPr lang="el-GR" sz="1600" dirty="0">
              <a:solidFill>
                <a:schemeClr val="tx1">
                  <a:lumMod val="75000"/>
                </a:schemeClr>
              </a:solidFill>
              <a:latin typeface="PF DinDisplay Pro" panose="02000506030000020004" pitchFamily="2" charset="0"/>
              <a:cs typeface="Tahoma" panose="020B0604030504040204" pitchFamily="34" charset="0"/>
            </a:endParaRPr>
          </a:p>
          <a:p>
            <a:pPr algn="ctr" eaLnBrk="1" hangingPunct="1"/>
            <a:endParaRPr lang="el-GR" sz="1600" dirty="0">
              <a:solidFill>
                <a:schemeClr val="tx1">
                  <a:lumMod val="75000"/>
                </a:schemeClr>
              </a:solidFill>
              <a:latin typeface="PF DinDisplay Pro" panose="02000506030000020004" pitchFamily="2" charset="0"/>
              <a:cs typeface="Tahoma" panose="020B0604030504040204" pitchFamily="34" charset="0"/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6909594" y="3103130"/>
            <a:ext cx="1074297" cy="5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2800" b="1" dirty="0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id-ID" sz="2800" b="1" dirty="0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%</a:t>
            </a:r>
          </a:p>
        </p:txBody>
      </p:sp>
      <p:sp>
        <p:nvSpPr>
          <p:cNvPr id="66" name="TextBox 65"/>
          <p:cNvSpPr txBox="1"/>
          <p:nvPr/>
        </p:nvSpPr>
        <p:spPr bwMode="auto">
          <a:xfrm>
            <a:off x="6630467" y="4512394"/>
            <a:ext cx="158299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2000" b="1" dirty="0">
                <a:solidFill>
                  <a:schemeClr val="tx1">
                    <a:lumMod val="50000"/>
                  </a:schemeClr>
                </a:solidFill>
                <a:latin typeface="PF DinDisplay Pro" panose="02000506030000020004" pitchFamily="2" charset="0"/>
                <a:cs typeface="Tahoma" panose="020B0604030504040204" pitchFamily="34" charset="0"/>
              </a:rPr>
              <a:t>Ανακύκλωση</a:t>
            </a:r>
            <a:endParaRPr lang="id-ID" sz="2000" b="1" dirty="0">
              <a:solidFill>
                <a:schemeClr val="tx1">
                  <a:lumMod val="50000"/>
                </a:schemeClr>
              </a:solidFill>
              <a:latin typeface="PF DinDisplay Pro" panose="02000506030000020004" pitchFamily="2" charset="0"/>
              <a:cs typeface="Tahoma" panose="020B0604030504040204" pitchFamily="34" charset="0"/>
            </a:endParaRPr>
          </a:p>
        </p:txBody>
      </p:sp>
      <p:sp>
        <p:nvSpPr>
          <p:cNvPr id="90136" name="TextBox 68"/>
          <p:cNvSpPr txBox="1">
            <a:spLocks noChangeArrowheads="1"/>
          </p:cNvSpPr>
          <p:nvPr/>
        </p:nvSpPr>
        <p:spPr bwMode="auto">
          <a:xfrm>
            <a:off x="6400530" y="4996361"/>
            <a:ext cx="20285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1600" dirty="0">
                <a:solidFill>
                  <a:schemeClr val="tx1">
                    <a:lumMod val="75000"/>
                  </a:schemeClr>
                </a:solidFill>
                <a:latin typeface="PF DinDisplay Pro" panose="02000506030000020004" pitchFamily="2" charset="0"/>
                <a:cs typeface="Tahoma" panose="020B0604030504040204" pitchFamily="34" charset="0"/>
              </a:rPr>
              <a:t>με μπλε κάδους, έντυπο χαρτί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PF DinDisplay Pro" panose="02000506030000020004" pitchFamily="2" charset="0"/>
                <a:cs typeface="Tahoma" panose="020B0604030504040204" pitchFamily="34" charset="0"/>
              </a:rPr>
              <a:t>, </a:t>
            </a:r>
            <a:r>
              <a:rPr lang="el-GR" sz="1600" dirty="0" err="1">
                <a:solidFill>
                  <a:schemeClr val="tx1">
                    <a:lumMod val="75000"/>
                  </a:schemeClr>
                </a:solidFill>
                <a:latin typeface="PF DinDisplay Pro" panose="02000506030000020004" pitchFamily="2" charset="0"/>
                <a:cs typeface="Tahoma" panose="020B0604030504040204" pitchFamily="34" charset="0"/>
              </a:rPr>
              <a:t>βιοαπόβλητα</a:t>
            </a:r>
            <a:r>
              <a:rPr lang="el-GR" sz="1600" dirty="0">
                <a:solidFill>
                  <a:schemeClr val="tx1">
                    <a:lumMod val="75000"/>
                  </a:schemeClr>
                </a:solidFill>
                <a:latin typeface="PF DinDisplay Pro" panose="02000506030000020004" pitchFamily="2" charset="0"/>
                <a:cs typeface="Tahoma" panose="020B0604030504040204" pitchFamily="34" charset="0"/>
              </a:rPr>
              <a:t>, μονάδες επεξεργασίας</a:t>
            </a:r>
            <a:endParaRPr lang="id-ID" sz="1600" dirty="0">
              <a:solidFill>
                <a:schemeClr val="tx1">
                  <a:lumMod val="75000"/>
                </a:schemeClr>
              </a:solidFill>
              <a:latin typeface="PF DinDisplay Pro" panose="02000506030000020004" pitchFamily="2" charset="0"/>
              <a:cs typeface="Tahoma" panose="020B0604030504040204" pitchFamily="34" charset="0"/>
            </a:endParaRP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9590606" y="3020938"/>
            <a:ext cx="1415736" cy="5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2800" b="1" dirty="0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8,</a:t>
            </a:r>
            <a:r>
              <a:rPr lang="el-GR" sz="2800" b="1" dirty="0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id-ID" sz="2800" b="1" dirty="0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%</a:t>
            </a:r>
          </a:p>
        </p:txBody>
      </p:sp>
      <p:sp>
        <p:nvSpPr>
          <p:cNvPr id="90" name="TextBox 89"/>
          <p:cNvSpPr txBox="1"/>
          <p:nvPr/>
        </p:nvSpPr>
        <p:spPr bwMode="auto">
          <a:xfrm>
            <a:off x="9448527" y="4512394"/>
            <a:ext cx="16998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l-GR"/>
            </a:defPPr>
            <a:lvl1pPr algn="ctr">
              <a:defRPr sz="2000" b="1">
                <a:solidFill>
                  <a:schemeClr val="tx1">
                    <a:lumMod val="50000"/>
                  </a:schemeClr>
                </a:solidFill>
                <a:latin typeface="PF DinDisplay Pro" panose="02000506030000020004" pitchFamily="2" charset="0"/>
                <a:cs typeface="Tahoma" panose="020B0604030504040204" pitchFamily="34" charset="0"/>
              </a:defRPr>
            </a:lvl1pPr>
          </a:lstStyle>
          <a:p>
            <a:r>
              <a:rPr lang="el-GR" dirty="0"/>
              <a:t>Συνολική ανακύκλωση και ανάκτηση</a:t>
            </a:r>
            <a:endParaRPr lang="id-ID" dirty="0"/>
          </a:p>
        </p:txBody>
      </p:sp>
      <p:sp>
        <p:nvSpPr>
          <p:cNvPr id="90134" name="TextBox 91"/>
          <p:cNvSpPr txBox="1">
            <a:spLocks noChangeArrowheads="1"/>
          </p:cNvSpPr>
          <p:nvPr/>
        </p:nvSpPr>
        <p:spPr bwMode="auto">
          <a:xfrm>
            <a:off x="8912169" y="5757630"/>
            <a:ext cx="26254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1600" dirty="0" err="1">
                <a:solidFill>
                  <a:schemeClr val="tx1">
                    <a:lumMod val="75000"/>
                  </a:schemeClr>
                </a:solidFill>
                <a:latin typeface="PF DinDisplay Pro" panose="02000506030000020004" pitchFamily="2" charset="0"/>
                <a:cs typeface="Tahoma" panose="020B0604030504040204" pitchFamily="34" charset="0"/>
              </a:rPr>
              <a:t>συμπ</a:t>
            </a:r>
            <a:r>
              <a:rPr lang="el-GR" sz="1600" dirty="0">
                <a:solidFill>
                  <a:schemeClr val="tx1">
                    <a:lumMod val="75000"/>
                  </a:schemeClr>
                </a:solidFill>
                <a:latin typeface="PF DinDisplay Pro" panose="02000506030000020004" pitchFamily="2" charset="0"/>
                <a:cs typeface="Tahoma" panose="020B0604030504040204" pitchFamily="34" charset="0"/>
              </a:rPr>
              <a:t>. το 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PF DinDisplay Pro" panose="02000506030000020004" pitchFamily="2" charset="0"/>
                <a:cs typeface="Tahoma" panose="020B0604030504040204" pitchFamily="34" charset="0"/>
              </a:rPr>
              <a:t>CLO </a:t>
            </a:r>
            <a:r>
              <a:rPr lang="el-GR" sz="1600" dirty="0">
                <a:solidFill>
                  <a:schemeClr val="tx1">
                    <a:lumMod val="75000"/>
                  </a:schemeClr>
                </a:solidFill>
                <a:latin typeface="PF DinDisplay Pro" panose="02000506030000020004" pitchFamily="2" charset="0"/>
                <a:cs typeface="Tahoma" panose="020B0604030504040204" pitchFamily="34" charset="0"/>
              </a:rPr>
              <a:t>του ΕΜΑΚ</a:t>
            </a:r>
            <a:endParaRPr lang="id-ID" sz="1600" dirty="0">
              <a:solidFill>
                <a:schemeClr val="tx1">
                  <a:lumMod val="75000"/>
                </a:schemeClr>
              </a:solidFill>
              <a:latin typeface="PF DinDisplay Pro" panose="02000506030000020004" pitchFamily="2" charset="0"/>
              <a:cs typeface="Tahoma" panose="020B0604030504040204" pitchFamily="34" charset="0"/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 bwMode="auto">
          <a:xfrm>
            <a:off x="3604441" y="386754"/>
            <a:ext cx="508152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Υφιστάμενη</a:t>
            </a:r>
            <a:r>
              <a:rPr lang="el-GR" sz="4000" b="1" dirty="0">
                <a:solidFill>
                  <a:schemeClr val="bg1"/>
                </a:solidFill>
                <a:latin typeface="Tahoma" panose="020B0604030504040204" pitchFamily="34" charset="0"/>
                <a:ea typeface="ＭＳ Ｐゴシック" charset="0"/>
                <a:cs typeface="ＭＳ Ｐゴシック" charset="0"/>
                <a:sym typeface="Bebas Neue" charset="0"/>
              </a:rPr>
              <a:t> </a:t>
            </a:r>
            <a:r>
              <a:rPr lang="el-GR" sz="40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Κατάσταση</a:t>
            </a:r>
            <a:endParaRPr lang="en-US" sz="4000" b="1" dirty="0">
              <a:solidFill>
                <a:schemeClr val="bg1"/>
              </a:solidFill>
              <a:latin typeface="PF DinDisplay Pro" panose="02000506030000020004" pitchFamily="2" charset="0"/>
              <a:ea typeface="Lato Black" charset="0"/>
              <a:cs typeface="Lato Black" charset="0"/>
              <a:sym typeface="Bebas Neue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897615" y="1145570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30" name="Oval 29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31" name="Oval 30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38" name="Oval 37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</p:grpSp>
      <p:sp>
        <p:nvSpPr>
          <p:cNvPr id="2" name="TextBox 53">
            <a:extLst>
              <a:ext uri="{FF2B5EF4-FFF2-40B4-BE49-F238E27FC236}">
                <a16:creationId xmlns:a16="http://schemas.microsoft.com/office/drawing/2014/main" id="{F5ACE40F-07F7-F61A-D1A6-0D251E889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512" y="6178858"/>
            <a:ext cx="44548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400" i="1" dirty="0">
                <a:solidFill>
                  <a:schemeClr val="tx1">
                    <a:lumMod val="75000"/>
                  </a:schemeClr>
                </a:solidFill>
                <a:latin typeface="PF DinDisplay Pro" panose="02000506030000020004" pitchFamily="2" charset="0"/>
                <a:cs typeface="Tahoma" panose="020B0604030504040204" pitchFamily="34" charset="0"/>
              </a:rPr>
              <a:t>* 11% περίπου απώλειες από τις διεργασίες </a:t>
            </a:r>
            <a:r>
              <a:rPr lang="el-GR" sz="1400" i="1" dirty="0" err="1">
                <a:solidFill>
                  <a:schemeClr val="tx1">
                    <a:lumMod val="75000"/>
                  </a:schemeClr>
                </a:solidFill>
                <a:latin typeface="PF DinDisplay Pro" panose="02000506030000020004" pitchFamily="2" charset="0"/>
                <a:cs typeface="Tahoma" panose="020B0604030504040204" pitchFamily="34" charset="0"/>
              </a:rPr>
              <a:t>βιοξήρανσης</a:t>
            </a:r>
            <a:r>
              <a:rPr lang="el-GR" sz="1400" i="1" dirty="0">
                <a:solidFill>
                  <a:schemeClr val="tx1">
                    <a:lumMod val="75000"/>
                  </a:schemeClr>
                </a:solidFill>
                <a:latin typeface="PF DinDisplay Pro" panose="02000506030000020004" pitchFamily="2" charset="0"/>
                <a:cs typeface="Tahoma" panose="020B0604030504040204" pitchFamily="34" charset="0"/>
              </a:rPr>
              <a:t> και κομποστοποίησης στις κεντρικές μονάδες επεξεργασίας </a:t>
            </a:r>
            <a:endParaRPr lang="id-ID" sz="1400" i="1" dirty="0">
              <a:solidFill>
                <a:schemeClr val="tx1">
                  <a:lumMod val="75000"/>
                </a:schemeClr>
              </a:solidFill>
              <a:latin typeface="PF DinDisplay Pro" panose="02000506030000020004" pitchFamily="2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91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067B568-E819-43F1-98D1-7E3F6370F68E}"/>
              </a:ext>
            </a:extLst>
          </p:cNvPr>
          <p:cNvSpPr/>
          <p:nvPr/>
        </p:nvSpPr>
        <p:spPr>
          <a:xfrm>
            <a:off x="-28215" y="0"/>
            <a:ext cx="12220215" cy="1437699"/>
          </a:xfrm>
          <a:prstGeom prst="rect">
            <a:avLst/>
          </a:prstGeom>
          <a:solidFill>
            <a:srgbClr val="008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8" name="Rectangle 27"/>
          <p:cNvSpPr>
            <a:spLocks/>
          </p:cNvSpPr>
          <p:nvPr/>
        </p:nvSpPr>
        <p:spPr bwMode="auto">
          <a:xfrm>
            <a:off x="1682502" y="399612"/>
            <a:ext cx="8826995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l-GR" sz="35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Δρομολογημένες δράσεις </a:t>
            </a:r>
            <a:r>
              <a:rPr lang="el-GR" sz="3500" b="1" dirty="0" err="1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ΔσΠ</a:t>
            </a:r>
            <a:endParaRPr lang="el-GR" sz="3500" b="1" dirty="0">
              <a:solidFill>
                <a:schemeClr val="bg1"/>
              </a:solidFill>
              <a:latin typeface="PF DinDisplay Pro" panose="02000506030000020004" pitchFamily="2" charset="0"/>
              <a:ea typeface="Lato Black" charset="0"/>
              <a:cs typeface="Lato Black" charset="0"/>
              <a:sym typeface="Bebas Neue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897615" y="1145570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30" name="Oval 29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31" name="Oval 30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38" name="Oval 37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5EAC599-B707-D1DA-FEFF-0DCF06E3C18D}"/>
              </a:ext>
            </a:extLst>
          </p:cNvPr>
          <p:cNvSpPr txBox="1"/>
          <p:nvPr/>
        </p:nvSpPr>
        <p:spPr>
          <a:xfrm>
            <a:off x="1422492" y="2561181"/>
            <a:ext cx="9969422" cy="84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l-GR" sz="2200" dirty="0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Ωρίμανση δικτύου χωριστής συλλογής </a:t>
            </a:r>
            <a:r>
              <a:rPr lang="el-GR" sz="2200" dirty="0" err="1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βιοαποβλήτων</a:t>
            </a:r>
            <a:r>
              <a:rPr lang="el-GR" sz="2200" dirty="0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– Ενταγμένες πράξεις στο ΕΠ Κρήτης και στο ΥΜΕΠΕΡΑΑ 2014-2020</a:t>
            </a:r>
            <a:r>
              <a:rPr lang="el-GR" sz="2200" b="1" dirty="0">
                <a:solidFill>
                  <a:srgbClr val="FF0000"/>
                </a:solidFill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0" name="Γραφικό 19" descr="Ανοιχτό χέρι με φυτό περίγραμμα">
            <a:extLst>
              <a:ext uri="{FF2B5EF4-FFF2-40B4-BE49-F238E27FC236}">
                <a16:creationId xmlns:a16="http://schemas.microsoft.com/office/drawing/2014/main" id="{5798BB0F-D7D8-D549-B9CD-99C6C4CEF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158" y="2649596"/>
            <a:ext cx="606373" cy="60637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63238A7-55B7-7A40-6392-867A4137EAF4}"/>
              </a:ext>
            </a:extLst>
          </p:cNvPr>
          <p:cNvSpPr txBox="1"/>
          <p:nvPr/>
        </p:nvSpPr>
        <p:spPr>
          <a:xfrm>
            <a:off x="1479628" y="4168433"/>
            <a:ext cx="8835973" cy="45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l-GR" sz="2200" dirty="0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Ωρίμανση Πράσινων Σημε</a:t>
            </a:r>
            <a:r>
              <a:rPr lang="el-GR" sz="2200" dirty="0"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ίων (1 ενταγμένο στο </a:t>
            </a:r>
            <a:r>
              <a:rPr lang="el-GR" sz="2200" dirty="0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ΥΜΕΠΕΡΑΑ 2014-2020)</a:t>
            </a:r>
            <a:r>
              <a:rPr lang="el-GR" sz="2200" dirty="0"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400" dirty="0">
              <a:latin typeface="PF DinDisplay Pro" panose="020005060300000200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Γραφικό 21" descr="Ανακύκλωση περίγραμμα">
            <a:extLst>
              <a:ext uri="{FF2B5EF4-FFF2-40B4-BE49-F238E27FC236}">
                <a16:creationId xmlns:a16="http://schemas.microsoft.com/office/drawing/2014/main" id="{90401299-1612-0336-E92E-E45580B88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5344" y="4063665"/>
            <a:ext cx="656390" cy="65639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BEFEEC5-BBFD-39FC-B113-F3D3C94A8DC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2753" flipH="1">
            <a:off x="10125761" y="5089111"/>
            <a:ext cx="1954162" cy="195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9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067B568-E819-43F1-98D1-7E3F6370F68E}"/>
              </a:ext>
            </a:extLst>
          </p:cNvPr>
          <p:cNvSpPr/>
          <p:nvPr/>
        </p:nvSpPr>
        <p:spPr>
          <a:xfrm>
            <a:off x="-28215" y="0"/>
            <a:ext cx="12220215" cy="1437699"/>
          </a:xfrm>
          <a:prstGeom prst="rect">
            <a:avLst/>
          </a:prstGeom>
          <a:solidFill>
            <a:srgbClr val="008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8" name="Rectangle 27"/>
          <p:cNvSpPr>
            <a:spLocks/>
          </p:cNvSpPr>
          <p:nvPr/>
        </p:nvSpPr>
        <p:spPr bwMode="auto">
          <a:xfrm>
            <a:off x="1973206" y="346521"/>
            <a:ext cx="821737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l-GR" sz="35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Δρομολογημένες υποδομές διαχείρισης</a:t>
            </a:r>
            <a:endParaRPr lang="en-US" sz="3500" b="1" dirty="0">
              <a:solidFill>
                <a:schemeClr val="bg1"/>
              </a:solidFill>
              <a:latin typeface="PF DinDisplay Pro" panose="02000506030000020004" pitchFamily="2" charset="0"/>
              <a:ea typeface="Lato Black" charset="0"/>
              <a:cs typeface="Lato Black" charset="0"/>
              <a:sym typeface="Bebas Neue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897615" y="1145570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30" name="Oval 29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31" name="Oval 30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38" name="Oval 37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</p:grpSp>
      <p:pic>
        <p:nvPicPr>
          <p:cNvPr id="4" name="Γραφικό 3" descr="Εργοστάσιο περίγραμμα">
            <a:extLst>
              <a:ext uri="{FF2B5EF4-FFF2-40B4-BE49-F238E27FC236}">
                <a16:creationId xmlns:a16="http://schemas.microsoft.com/office/drawing/2014/main" id="{1DF1BD8C-9850-1DE4-07D4-55CCE2C77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75" y="2975930"/>
            <a:ext cx="606373" cy="606373"/>
          </a:xfrm>
          <a:prstGeom prst="rect">
            <a:avLst/>
          </a:prstGeom>
        </p:spPr>
      </p:pic>
      <p:pic>
        <p:nvPicPr>
          <p:cNvPr id="6" name="Γραφικό 5" descr="Ανοιχτό χέρι με φυτό περίγραμμα">
            <a:extLst>
              <a:ext uri="{FF2B5EF4-FFF2-40B4-BE49-F238E27FC236}">
                <a16:creationId xmlns:a16="http://schemas.microsoft.com/office/drawing/2014/main" id="{75BAB571-C002-6A70-D8C0-0C53931F4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1519" y="5064791"/>
            <a:ext cx="606373" cy="60637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41CBB2C-9A04-5F41-23ED-FA25003ED8F0}"/>
              </a:ext>
            </a:extLst>
          </p:cNvPr>
          <p:cNvSpPr txBox="1"/>
          <p:nvPr/>
        </p:nvSpPr>
        <p:spPr>
          <a:xfrm>
            <a:off x="1574853" y="5109677"/>
            <a:ext cx="8835973" cy="446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l-GR" sz="2200" dirty="0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Ωρίμανση δημοτικής ΜΕΒΑ </a:t>
            </a:r>
            <a:r>
              <a:rPr lang="el-GR" sz="2200" dirty="0" err="1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Καντάνου</a:t>
            </a:r>
            <a:r>
              <a:rPr lang="el-GR" sz="2200" dirty="0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l-GR" sz="2200" dirty="0" err="1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Σελίνου</a:t>
            </a:r>
            <a:endParaRPr lang="el-GR" sz="2400" dirty="0">
              <a:latin typeface="PF DinDisplay Pro" panose="020005060300000200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Γραφικό 7" descr="Φορτηγό περίγραμμα">
            <a:extLst>
              <a:ext uri="{FF2B5EF4-FFF2-40B4-BE49-F238E27FC236}">
                <a16:creationId xmlns:a16="http://schemas.microsoft.com/office/drawing/2014/main" id="{E9D0F86B-CCFC-6304-3AB4-609885D131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3535" y="3972552"/>
            <a:ext cx="656390" cy="65639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AD35283-03E9-3A9C-89C5-8D985C152378}"/>
              </a:ext>
            </a:extLst>
          </p:cNvPr>
          <p:cNvSpPr txBox="1"/>
          <p:nvPr/>
        </p:nvSpPr>
        <p:spPr>
          <a:xfrm>
            <a:off x="1687819" y="4077320"/>
            <a:ext cx="8835973" cy="84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l-GR" sz="2200" dirty="0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Ωρίμανση Σταθμών Μεταφόρτωσης Αποβλήτων και  Διαδημοτικού Πάρκου ΚΟ Χανίων- </a:t>
            </a:r>
            <a:r>
              <a:rPr lang="el-GR" sz="2200" dirty="0" err="1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Πλατανιά</a:t>
            </a:r>
            <a:r>
              <a:rPr lang="el-GR" sz="2200" dirty="0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400" dirty="0">
              <a:latin typeface="PF DinDisplay Pro" panose="020005060300000200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30EF12-818F-A695-C132-79DC819A4998}"/>
              </a:ext>
            </a:extLst>
          </p:cNvPr>
          <p:cNvSpPr txBox="1"/>
          <p:nvPr/>
        </p:nvSpPr>
        <p:spPr>
          <a:xfrm>
            <a:off x="1670078" y="3118703"/>
            <a:ext cx="8835973" cy="446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l-GR" sz="2200" dirty="0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ΜΕΑ Χερσονήσου, </a:t>
            </a:r>
            <a:r>
              <a:rPr lang="el-GR" sz="2200" dirty="0" err="1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Αμαρίου</a:t>
            </a:r>
            <a:r>
              <a:rPr lang="el-GR" sz="2200" dirty="0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Σητείας και εκσυγχρονισμ</a:t>
            </a:r>
            <a:r>
              <a:rPr lang="el-GR" sz="2200" dirty="0"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ός</a:t>
            </a:r>
            <a:r>
              <a:rPr lang="el-GR" sz="2200" dirty="0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της ΜΠΑ </a:t>
            </a:r>
            <a:r>
              <a:rPr lang="el-GR" sz="2200" dirty="0"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2200" dirty="0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ρακλείου</a:t>
            </a:r>
          </a:p>
        </p:txBody>
      </p:sp>
      <p:pic>
        <p:nvPicPr>
          <p:cNvPr id="11" name="Γραφικό 10" descr="Συνεχής βελτίωση περίγραμμα">
            <a:extLst>
              <a:ext uri="{FF2B5EF4-FFF2-40B4-BE49-F238E27FC236}">
                <a16:creationId xmlns:a16="http://schemas.microsoft.com/office/drawing/2014/main" id="{E7192BA7-51F6-4916-D93A-C12FFFE567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1519" y="1943532"/>
            <a:ext cx="714478" cy="71447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8444722-E707-842F-072E-45B0E1D4515D}"/>
              </a:ext>
            </a:extLst>
          </p:cNvPr>
          <p:cNvSpPr txBox="1"/>
          <p:nvPr/>
        </p:nvSpPr>
        <p:spPr>
          <a:xfrm>
            <a:off x="1687819" y="2077344"/>
            <a:ext cx="8835973" cy="446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l-GR" sz="2200" dirty="0">
                <a:effectLst/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Πάρκο Κυκλικής Οικονομίας Ηρακλείου</a:t>
            </a:r>
          </a:p>
        </p:txBody>
      </p:sp>
      <p:pic>
        <p:nvPicPr>
          <p:cNvPr id="18" name="Picture 13" descr="Logo&#10;&#10;Description automatically generated">
            <a:extLst>
              <a:ext uri="{FF2B5EF4-FFF2-40B4-BE49-F238E27FC236}">
                <a16:creationId xmlns:a16="http://schemas.microsoft.com/office/drawing/2014/main" id="{5A328779-1B0A-2B18-3206-85AEE962552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2753" flipH="1">
            <a:off x="10125761" y="5089111"/>
            <a:ext cx="1954162" cy="195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9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067B568-E819-43F1-98D1-7E3F6370F68E}"/>
              </a:ext>
            </a:extLst>
          </p:cNvPr>
          <p:cNvSpPr/>
          <p:nvPr/>
        </p:nvSpPr>
        <p:spPr>
          <a:xfrm>
            <a:off x="-28215" y="0"/>
            <a:ext cx="12220215" cy="1437699"/>
          </a:xfrm>
          <a:prstGeom prst="rect">
            <a:avLst/>
          </a:prstGeom>
          <a:solidFill>
            <a:srgbClr val="008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8" name="Rectangle 27"/>
          <p:cNvSpPr>
            <a:spLocks/>
          </p:cNvSpPr>
          <p:nvPr/>
        </p:nvSpPr>
        <p:spPr bwMode="auto">
          <a:xfrm>
            <a:off x="1973206" y="346521"/>
            <a:ext cx="821737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l-GR" sz="35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Παραγόμενες ποσότητες αποβλήτων (2019)</a:t>
            </a:r>
            <a:endParaRPr lang="en-US" sz="3500" b="1" dirty="0">
              <a:solidFill>
                <a:schemeClr val="bg1"/>
              </a:solidFill>
              <a:latin typeface="PF DinDisplay Pro" panose="02000506030000020004" pitchFamily="2" charset="0"/>
              <a:ea typeface="Lato Black" charset="0"/>
              <a:cs typeface="Lato Black" charset="0"/>
              <a:sym typeface="Bebas Neue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604897" y="950069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30" name="Oval 29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31" name="Oval 30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38" name="Oval 37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5E99AD0-7C6D-3C48-B8D8-52001903FF69}"/>
              </a:ext>
            </a:extLst>
          </p:cNvPr>
          <p:cNvSpPr txBox="1"/>
          <p:nvPr/>
        </p:nvSpPr>
        <p:spPr>
          <a:xfrm>
            <a:off x="381000" y="1509007"/>
            <a:ext cx="11106150" cy="45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l-GR" sz="2200" dirty="0">
                <a:latin typeface="PF DinDisplay Pro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Οι παραγόμενες ποσότητες των αποβλήτων προκύπτουν ως εξής:</a:t>
            </a:r>
            <a:endParaRPr lang="el-GR" sz="2200" dirty="0">
              <a:effectLst/>
              <a:latin typeface="PF DinDisplay Pro" panose="020005060300000200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2D40BE7F-BD1B-2121-8480-03ADD72334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2753" flipH="1">
            <a:off x="10358516" y="5116923"/>
            <a:ext cx="1954162" cy="1954162"/>
          </a:xfrm>
          <a:prstGeom prst="rect">
            <a:avLst/>
          </a:prstGeom>
        </p:spPr>
      </p:pic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E86A47F3-CD85-86A3-A1CB-D4FE6A0A7F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222561"/>
              </p:ext>
            </p:extLst>
          </p:nvPr>
        </p:nvGraphicFramePr>
        <p:xfrm>
          <a:off x="747043" y="2239914"/>
          <a:ext cx="10515600" cy="3089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40638">
                  <a:extLst>
                    <a:ext uri="{9D8B030D-6E8A-4147-A177-3AD203B41FA5}">
                      <a16:colId xmlns:a16="http://schemas.microsoft.com/office/drawing/2014/main" val="1225507131"/>
                    </a:ext>
                  </a:extLst>
                </a:gridCol>
                <a:gridCol w="4074962">
                  <a:extLst>
                    <a:ext uri="{9D8B030D-6E8A-4147-A177-3AD203B41FA5}">
                      <a16:colId xmlns:a16="http://schemas.microsoft.com/office/drawing/2014/main" val="374513105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l-GR" sz="1800" kern="1200" dirty="0">
                          <a:solidFill>
                            <a:schemeClr val="bg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ΕΤΟΣ</a:t>
                      </a:r>
                      <a:endParaRPr lang="el-GR" sz="1800" kern="1200" dirty="0">
                        <a:solidFill>
                          <a:schemeClr val="bg1"/>
                        </a:solidFill>
                        <a:latin typeface="PF DinDisplay Pro" panose="02000506030000020004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20</a:t>
                      </a:r>
                      <a:r>
                        <a:rPr lang="el-GR" sz="1800" kern="1200" dirty="0">
                          <a:solidFill>
                            <a:schemeClr val="tx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19</a:t>
                      </a:r>
                      <a:endParaRPr lang="el-GR" sz="1800" kern="1200" dirty="0">
                        <a:solidFill>
                          <a:schemeClr val="tx1"/>
                        </a:solidFill>
                        <a:latin typeface="PF DinDisplay Pro" panose="02000506030000020004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205216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ΜΟΝΙΜΟΣ ΠΛΗΘΥΣΜΟΣ </a:t>
                      </a:r>
                      <a:endParaRPr lang="el-GR" sz="1800" b="0" kern="1200" dirty="0">
                        <a:solidFill>
                          <a:schemeClr val="bg1"/>
                        </a:solidFill>
                        <a:latin typeface="PF DinDisplay Pro" panose="02000506030000020004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634.930</a:t>
                      </a:r>
                      <a:endParaRPr lang="el-GR" sz="1800" kern="1200" dirty="0">
                        <a:solidFill>
                          <a:schemeClr val="tx1"/>
                        </a:solidFill>
                        <a:latin typeface="PF DinDisplay Pro" panose="02000506030000020004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3755846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800" b="0" kern="1200" dirty="0">
                          <a:solidFill>
                            <a:schemeClr val="bg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ΑΣΑ ΜΟΝΙΜΟΥ ΠΛΗΘΥΣΜΟΥ (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kg</a:t>
                      </a:r>
                      <a:r>
                        <a:rPr lang="el-GR" sz="1800" b="0" kern="1200" dirty="0">
                          <a:solidFill>
                            <a:schemeClr val="bg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ca</a:t>
                      </a:r>
                      <a:r>
                        <a:rPr lang="el-GR" sz="1800" b="0" kern="1200" dirty="0">
                          <a:solidFill>
                            <a:schemeClr val="bg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/έτος) </a:t>
                      </a:r>
                      <a:endParaRPr lang="el-GR" sz="1800" b="0" kern="1200" dirty="0">
                        <a:solidFill>
                          <a:schemeClr val="bg1"/>
                        </a:solidFill>
                        <a:latin typeface="PF DinDisplay Pro" panose="02000506030000020004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800" kern="1200" dirty="0">
                          <a:solidFill>
                            <a:schemeClr val="tx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595,03</a:t>
                      </a:r>
                      <a:endParaRPr lang="el-GR" sz="1800" kern="1200" dirty="0">
                        <a:solidFill>
                          <a:schemeClr val="tx1"/>
                        </a:solidFill>
                        <a:latin typeface="PF DinDisplay Pro" panose="02000506030000020004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416778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800" b="1" kern="1200" dirty="0">
                          <a:solidFill>
                            <a:schemeClr val="tx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ΑΣΑ ΜΟΝΙΜΟΥ ΠΛΗΘΥΣΜΟΥ (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l-GR" sz="1800" b="1" kern="1200" dirty="0">
                          <a:solidFill>
                            <a:schemeClr val="tx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/έτος) </a:t>
                      </a:r>
                      <a:endParaRPr lang="el-GR" sz="1800" b="1" kern="1200" dirty="0">
                        <a:solidFill>
                          <a:schemeClr val="tx1"/>
                        </a:solidFill>
                        <a:latin typeface="PF DinDisplay Pro" panose="02000506030000020004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377</a:t>
                      </a:r>
                      <a:r>
                        <a:rPr lang="el-GR" sz="1800" b="1" kern="1200" dirty="0">
                          <a:solidFill>
                            <a:schemeClr val="tx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804</a:t>
                      </a:r>
                      <a:endParaRPr lang="el-GR" sz="1800" b="1" kern="1200" dirty="0">
                        <a:solidFill>
                          <a:schemeClr val="tx1"/>
                        </a:solidFill>
                        <a:latin typeface="PF DinDisplay Pro" panose="02000506030000020004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3084501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800" b="0" kern="1200" dirty="0">
                          <a:solidFill>
                            <a:schemeClr val="bg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ΕΠΟΧΙΚΟΣ ΠΛΗΘΥΣΜΟΣ (διανυκτερεύσεις)</a:t>
                      </a:r>
                      <a:endParaRPr lang="el-GR" sz="1800" b="0" kern="1200" dirty="0">
                        <a:solidFill>
                          <a:schemeClr val="bg1"/>
                        </a:solidFill>
                        <a:latin typeface="PF DinDisplay Pro" panose="02000506030000020004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27.962.541</a:t>
                      </a:r>
                      <a:endParaRPr lang="el-GR" sz="1800" kern="1200" dirty="0">
                        <a:solidFill>
                          <a:schemeClr val="tx1"/>
                        </a:solidFill>
                        <a:latin typeface="PF DinDisplay Pro" panose="02000506030000020004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9683025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800" b="0" kern="1200" dirty="0">
                          <a:solidFill>
                            <a:schemeClr val="bg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ΑΣΑ ΕΠΟΧΙΚΟΥ ΠΛΗΘΥΣΜΟΥ (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kg</a:t>
                      </a:r>
                      <a:r>
                        <a:rPr lang="el-GR" sz="1800" b="0" kern="1200" dirty="0">
                          <a:solidFill>
                            <a:schemeClr val="bg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ca</a:t>
                      </a:r>
                      <a:r>
                        <a:rPr lang="el-GR" sz="1800" b="0" kern="1200" dirty="0">
                          <a:solidFill>
                            <a:schemeClr val="bg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day</a:t>
                      </a:r>
                      <a:r>
                        <a:rPr lang="el-GR" sz="1800" b="0" kern="1200" dirty="0">
                          <a:solidFill>
                            <a:schemeClr val="bg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) </a:t>
                      </a:r>
                      <a:endParaRPr lang="el-GR" sz="1800" b="0" kern="1200" dirty="0">
                        <a:solidFill>
                          <a:schemeClr val="bg1"/>
                        </a:solidFill>
                        <a:latin typeface="PF DinDisplay Pro" panose="02000506030000020004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800" kern="1200" dirty="0">
                          <a:solidFill>
                            <a:schemeClr val="tx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1,8</a:t>
                      </a:r>
                      <a:endParaRPr lang="el-GR" sz="1800" kern="1200" dirty="0">
                        <a:solidFill>
                          <a:schemeClr val="tx1"/>
                        </a:solidFill>
                        <a:latin typeface="PF DinDisplay Pro" panose="02000506030000020004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457599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800" b="1" kern="1200" dirty="0">
                          <a:solidFill>
                            <a:schemeClr val="tx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ΑΣΑ ΕΠΟΧΙΚΟΥ ΠΛΗΘΥΣΜΟΥ (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l-GR" sz="1800" b="1" kern="1200" dirty="0">
                          <a:solidFill>
                            <a:schemeClr val="tx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/έτος) </a:t>
                      </a:r>
                      <a:endParaRPr lang="el-GR" sz="1800" b="1" kern="1200" dirty="0">
                        <a:solidFill>
                          <a:schemeClr val="tx1"/>
                        </a:solidFill>
                        <a:latin typeface="PF DinDisplay Pro" panose="02000506030000020004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50</a:t>
                      </a:r>
                      <a:r>
                        <a:rPr lang="el-GR" sz="1800" b="1" kern="1200" dirty="0">
                          <a:solidFill>
                            <a:schemeClr val="tx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333</a:t>
                      </a:r>
                      <a:endParaRPr lang="el-GR" sz="1800" b="1" kern="1200" dirty="0">
                        <a:solidFill>
                          <a:schemeClr val="tx1"/>
                        </a:solidFill>
                        <a:latin typeface="PF DinDisplay Pro" panose="02000506030000020004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9164725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800" b="0" kern="1200" dirty="0">
                          <a:solidFill>
                            <a:schemeClr val="bg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ΣΥΝΟΛΙΚΑ 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OIKIAKA</a:t>
                      </a:r>
                      <a:r>
                        <a:rPr lang="el-GR" sz="1800" b="0" kern="1200" dirty="0">
                          <a:solidFill>
                            <a:schemeClr val="bg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 ΑΣΑ (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l-GR" sz="1800" b="0" kern="1200" dirty="0">
                          <a:solidFill>
                            <a:schemeClr val="bg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/έτος) </a:t>
                      </a:r>
                      <a:endParaRPr lang="el-GR" sz="1800" b="0" kern="1200" dirty="0">
                        <a:solidFill>
                          <a:schemeClr val="bg1"/>
                        </a:solidFill>
                        <a:latin typeface="PF DinDisplay Pro" panose="02000506030000020004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800" kern="1200" dirty="0">
                          <a:solidFill>
                            <a:schemeClr val="tx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428.136</a:t>
                      </a:r>
                      <a:endParaRPr lang="el-GR" sz="1800" kern="1200" dirty="0">
                        <a:solidFill>
                          <a:schemeClr val="tx1"/>
                        </a:solidFill>
                        <a:latin typeface="PF DinDisplay Pro" panose="02000506030000020004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6898124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BEA</a:t>
                      </a:r>
                      <a:r>
                        <a:rPr lang="el-GR" sz="1800" b="1" kern="1200" dirty="0">
                          <a:solidFill>
                            <a:schemeClr val="bg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Σ (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l-GR" sz="1800" b="1" kern="1200" dirty="0">
                          <a:solidFill>
                            <a:schemeClr val="bg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/έτος)</a:t>
                      </a:r>
                      <a:endParaRPr lang="el-GR" sz="1800" b="1" kern="1200" dirty="0">
                        <a:solidFill>
                          <a:schemeClr val="bg1"/>
                        </a:solidFill>
                        <a:latin typeface="PF DinDisplay Pro" panose="02000506030000020004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800" b="1" kern="1200" dirty="0">
                          <a:solidFill>
                            <a:schemeClr val="tx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34.514</a:t>
                      </a:r>
                      <a:endParaRPr lang="el-GR" sz="1800" b="1" kern="1200" dirty="0">
                        <a:solidFill>
                          <a:schemeClr val="tx1"/>
                        </a:solidFill>
                        <a:latin typeface="PF DinDisplay Pro" panose="02000506030000020004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47636435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800" b="1" kern="1200" dirty="0">
                          <a:solidFill>
                            <a:schemeClr val="tx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ΣΥΝΟΛΙΚΑ ΠΑΡΑΓΟΜΕΝΑ ΑΣΑ (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l-GR" sz="1800" b="1" kern="1200" dirty="0">
                          <a:solidFill>
                            <a:schemeClr val="tx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/έτος)</a:t>
                      </a:r>
                      <a:endParaRPr lang="el-GR" sz="1800" b="1" kern="1200" dirty="0">
                        <a:solidFill>
                          <a:schemeClr val="tx1"/>
                        </a:solidFill>
                        <a:latin typeface="PF DinDisplay Pro" panose="02000506030000020004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800" b="1" kern="1200" dirty="0">
                          <a:solidFill>
                            <a:schemeClr val="tx1"/>
                          </a:solidFill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462.650</a:t>
                      </a:r>
                      <a:endParaRPr lang="el-GR" sz="1800" b="1" kern="1200" dirty="0">
                        <a:solidFill>
                          <a:schemeClr val="tx1"/>
                        </a:solidFill>
                        <a:latin typeface="PF DinDisplay Pro" panose="02000506030000020004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9714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9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067B568-E819-43F1-98D1-7E3F6370F68E}"/>
              </a:ext>
            </a:extLst>
          </p:cNvPr>
          <p:cNvSpPr/>
          <p:nvPr/>
        </p:nvSpPr>
        <p:spPr>
          <a:xfrm>
            <a:off x="-28215" y="0"/>
            <a:ext cx="12220215" cy="1437699"/>
          </a:xfrm>
          <a:prstGeom prst="rect">
            <a:avLst/>
          </a:prstGeom>
          <a:solidFill>
            <a:srgbClr val="008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8" name="Rectangle 27"/>
          <p:cNvSpPr>
            <a:spLocks/>
          </p:cNvSpPr>
          <p:nvPr/>
        </p:nvSpPr>
        <p:spPr bwMode="auto">
          <a:xfrm>
            <a:off x="1973206" y="346521"/>
            <a:ext cx="821737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l-GR" sz="3500" b="1" dirty="0">
                <a:solidFill>
                  <a:schemeClr val="bg1"/>
                </a:solidFill>
                <a:latin typeface="PF DinDisplay Pro" panose="02000506030000020004" pitchFamily="2" charset="0"/>
                <a:ea typeface="Lato Black" charset="0"/>
                <a:cs typeface="Lato Black" charset="0"/>
                <a:sym typeface="Bebas Neue" charset="0"/>
              </a:rPr>
              <a:t>Ποιοτική σύσταση των ΑΣΑ (οικιακά)</a:t>
            </a:r>
            <a:endParaRPr lang="en-US" sz="3500" b="1" dirty="0">
              <a:solidFill>
                <a:schemeClr val="bg1"/>
              </a:solidFill>
              <a:latin typeface="PF DinDisplay Pro" panose="02000506030000020004" pitchFamily="2" charset="0"/>
              <a:ea typeface="Lato Black" charset="0"/>
              <a:cs typeface="Lato Black" charset="0"/>
              <a:sym typeface="Bebas Neue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896027" y="995171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30" name="Oval 29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31" name="Oval 30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  <p:sp>
          <p:nvSpPr>
            <p:cNvPr id="38" name="Oval 37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 dirty="0">
                <a:latin typeface="Tahoma" panose="020B0604030504040204" pitchFamily="34" charset="0"/>
              </a:endParaRPr>
            </a:p>
          </p:txBody>
        </p:sp>
      </p:grpSp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05D24FF7-30D5-D537-D7FF-69F626819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512782"/>
              </p:ext>
            </p:extLst>
          </p:nvPr>
        </p:nvGraphicFramePr>
        <p:xfrm>
          <a:off x="2288539" y="1527293"/>
          <a:ext cx="7586704" cy="5150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9406">
                  <a:extLst>
                    <a:ext uri="{9D8B030D-6E8A-4147-A177-3AD203B41FA5}">
                      <a16:colId xmlns:a16="http://schemas.microsoft.com/office/drawing/2014/main" val="329208446"/>
                    </a:ext>
                  </a:extLst>
                </a:gridCol>
                <a:gridCol w="2498649">
                  <a:extLst>
                    <a:ext uri="{9D8B030D-6E8A-4147-A177-3AD203B41FA5}">
                      <a16:colId xmlns:a16="http://schemas.microsoft.com/office/drawing/2014/main" val="407332511"/>
                    </a:ext>
                  </a:extLst>
                </a:gridCol>
                <a:gridCol w="2498649">
                  <a:extLst>
                    <a:ext uri="{9D8B030D-6E8A-4147-A177-3AD203B41FA5}">
                      <a16:colId xmlns:a16="http://schemas.microsoft.com/office/drawing/2014/main" val="1558748108"/>
                    </a:ext>
                  </a:extLst>
                </a:gridCol>
              </a:tblGrid>
              <a:tr h="517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PF DinDisplay Pro" panose="02000506030000020004" pitchFamily="2" charset="0"/>
                          <a:ea typeface="+mn-ea"/>
                          <a:cs typeface="Calibri" panose="020F0502020204030204" pitchFamily="34" charset="0"/>
                        </a:rPr>
                        <a:t>ΣΥΝΟΛΙΚΑ ΑΣΑ</a:t>
                      </a:r>
                      <a:endParaRPr lang="el-GR" sz="1600" b="1" kern="1200" dirty="0">
                        <a:solidFill>
                          <a:schemeClr val="lt1"/>
                        </a:solidFill>
                        <a:effectLst/>
                        <a:latin typeface="PF DinDisplay Pro" panose="02000506030000020004" pitchFamily="2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Ποιοτική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σύστ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αση</a:t>
                      </a:r>
                      <a:r>
                        <a:rPr lang="el-GR" sz="1600" b="1" kern="1200" dirty="0">
                          <a:solidFill>
                            <a:schemeClr val="lt1"/>
                          </a:solidFill>
                          <a:effectLst/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 ΠΕΣΔΑΚ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PF DinDisplay Pro" panose="02000506030000020004" pitchFamily="2" charset="0"/>
                          <a:cs typeface="Calibri" panose="020F0502020204030204" pitchFamily="34" charset="0"/>
                        </a:rPr>
                        <a:t>(%)</a:t>
                      </a:r>
                      <a:endParaRPr lang="el-GR" sz="1600" b="1" kern="1200" dirty="0">
                        <a:solidFill>
                          <a:schemeClr val="lt1"/>
                        </a:solidFill>
                        <a:effectLst/>
                        <a:latin typeface="PF DinDisplay Pro" panose="02000506030000020004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  <a:latin typeface="PF DinDisplay Pro" panose="0200050603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Ποιοτική σύσταση ΕΣΔΑ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(%)</a:t>
                      </a:r>
                      <a:endParaRPr lang="el-GR" sz="1600" dirty="0">
                        <a:effectLst/>
                        <a:latin typeface="PF DinDisplay Pro" panose="02000506030000020004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847172"/>
                  </a:ext>
                </a:extLst>
              </a:tr>
              <a:tr h="224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kern="1200">
                          <a:solidFill>
                            <a:schemeClr val="lt1"/>
                          </a:solidFill>
                          <a:effectLst/>
                          <a:latin typeface="PF DinDisplay Pro" panose="02000506030000020004" pitchFamily="2" charset="0"/>
                          <a:ea typeface="+mn-ea"/>
                          <a:cs typeface="Calibri" panose="020F0502020204030204" pitchFamily="34" charset="0"/>
                        </a:rPr>
                        <a:t>Οργανικό</a:t>
                      </a:r>
                      <a:endParaRPr lang="el-GR" sz="1600" b="1" kern="1200">
                        <a:solidFill>
                          <a:schemeClr val="lt1"/>
                        </a:solidFill>
                        <a:effectLst/>
                        <a:latin typeface="PF DinDisplay Pro" panose="02000506030000020004" pitchFamily="2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PF DinDisplay Pro" panose="02000506030000020004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39,12%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5535484"/>
                  </a:ext>
                </a:extLst>
              </a:tr>
              <a:tr h="224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PF DinDisplay Pro" panose="02000506030000020004" pitchFamily="2" charset="0"/>
                          <a:ea typeface="+mn-ea"/>
                          <a:cs typeface="Calibri" panose="020F0502020204030204" pitchFamily="34" charset="0"/>
                        </a:rPr>
                        <a:t>Απόβ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PF DinDisplay Pro" panose="02000506030000020004" pitchFamily="2" charset="0"/>
                          <a:ea typeface="+mn-ea"/>
                          <a:cs typeface="Calibri" panose="020F0502020204030204" pitchFamily="34" charset="0"/>
                        </a:rPr>
                        <a:t>λητ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PF DinDisplay Pro" panose="02000506030000020004" pitchFamily="2" charset="0"/>
                          <a:ea typeface="+mn-ea"/>
                          <a:cs typeface="Calibri" panose="020F0502020204030204" pitchFamily="34" charset="0"/>
                        </a:rPr>
                        <a:t>α κουζίνας</a:t>
                      </a:r>
                      <a:endParaRPr lang="el-GR" sz="1600" b="1" kern="1200" dirty="0">
                        <a:solidFill>
                          <a:schemeClr val="lt1"/>
                        </a:solidFill>
                        <a:effectLst/>
                        <a:latin typeface="PF DinDisplay Pro" panose="02000506030000020004" pitchFamily="2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i="1" dirty="0">
                          <a:solidFill>
                            <a:schemeClr val="tx1"/>
                          </a:solidFill>
                          <a:effectLst/>
                          <a:latin typeface="PF DinDisplay Pro" panose="0200050603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34,03%</a:t>
                      </a:r>
                      <a:endParaRPr lang="el-GR" sz="1600" b="0" dirty="0">
                        <a:solidFill>
                          <a:schemeClr val="tx1"/>
                        </a:solidFill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 i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1018646"/>
                  </a:ext>
                </a:extLst>
              </a:tr>
              <a:tr h="224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PF DinDisplay Pro" panose="02000506030000020004" pitchFamily="2" charset="0"/>
                          <a:ea typeface="+mn-ea"/>
                          <a:cs typeface="Calibri" panose="020F0502020204030204" pitchFamily="34" charset="0"/>
                        </a:rPr>
                        <a:t>Απόβ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PF DinDisplay Pro" panose="02000506030000020004" pitchFamily="2" charset="0"/>
                          <a:ea typeface="+mn-ea"/>
                          <a:cs typeface="Calibri" panose="020F0502020204030204" pitchFamily="34" charset="0"/>
                        </a:rPr>
                        <a:t>λητ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PF DinDisplay Pro" panose="02000506030000020004" pitchFamily="2" charset="0"/>
                          <a:ea typeface="+mn-ea"/>
                          <a:cs typeface="Calibri" panose="020F0502020204030204" pitchFamily="34" charset="0"/>
                        </a:rPr>
                        <a:t>α κήπων/πράσινα</a:t>
                      </a:r>
                      <a:endParaRPr lang="el-GR" sz="1600" b="1" kern="1200" dirty="0">
                        <a:solidFill>
                          <a:schemeClr val="lt1"/>
                        </a:solidFill>
                        <a:effectLst/>
                        <a:latin typeface="PF DinDisplay Pro" panose="02000506030000020004" pitchFamily="2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i="1" dirty="0">
                          <a:solidFill>
                            <a:schemeClr val="tx1"/>
                          </a:solidFill>
                          <a:effectLst/>
                          <a:latin typeface="PF DinDisplay Pro" panose="0200050603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3,91%</a:t>
                      </a:r>
                      <a:endParaRPr lang="el-GR" sz="1600" b="0" dirty="0">
                        <a:solidFill>
                          <a:schemeClr val="tx1"/>
                        </a:solidFill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 i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83958836"/>
                  </a:ext>
                </a:extLst>
              </a:tr>
              <a:tr h="224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kern="1200">
                          <a:solidFill>
                            <a:schemeClr val="lt1"/>
                          </a:solidFill>
                          <a:effectLst/>
                          <a:latin typeface="PF DinDisplay Pro" panose="02000506030000020004" pitchFamily="2" charset="0"/>
                          <a:ea typeface="+mn-ea"/>
                          <a:cs typeface="Calibri" panose="020F0502020204030204" pitchFamily="34" charset="0"/>
                        </a:rPr>
                        <a:t>Βρώσιμα λίπη και έλαια</a:t>
                      </a:r>
                      <a:endParaRPr lang="el-GR" sz="1600" b="1" kern="1200">
                        <a:solidFill>
                          <a:schemeClr val="lt1"/>
                        </a:solidFill>
                        <a:effectLst/>
                        <a:latin typeface="PF DinDisplay Pro" panose="02000506030000020004" pitchFamily="2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i="1" dirty="0">
                          <a:solidFill>
                            <a:schemeClr val="tx1"/>
                          </a:solidFill>
                          <a:effectLst/>
                          <a:latin typeface="PF DinDisplay Pro" panose="0200050603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1,17%</a:t>
                      </a:r>
                      <a:endParaRPr lang="el-GR" sz="1600" b="0" dirty="0">
                        <a:solidFill>
                          <a:schemeClr val="tx1"/>
                        </a:solidFill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 i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2729942"/>
                  </a:ext>
                </a:extLst>
              </a:tr>
              <a:tr h="224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PF DinDisplay Pro" panose="02000506030000020004" pitchFamily="2" charset="0"/>
                          <a:ea typeface="+mn-ea"/>
                          <a:cs typeface="Calibri" panose="020F0502020204030204" pitchFamily="34" charset="0"/>
                        </a:rPr>
                        <a:t>Χα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PF DinDisplay Pro" panose="02000506030000020004" pitchFamily="2" charset="0"/>
                          <a:ea typeface="+mn-ea"/>
                          <a:cs typeface="Calibri" panose="020F0502020204030204" pitchFamily="34" charset="0"/>
                        </a:rPr>
                        <a:t>ρτί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PF DinDisplay Pro" panose="02000506030000020004" pitchFamily="2" charset="0"/>
                          <a:ea typeface="+mn-ea"/>
                          <a:cs typeface="Calibri" panose="020F0502020204030204" pitchFamily="34" charset="0"/>
                        </a:rPr>
                        <a:t> / Χα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PF DinDisplay Pro" panose="02000506030000020004" pitchFamily="2" charset="0"/>
                          <a:ea typeface="+mn-ea"/>
                          <a:cs typeface="Calibri" panose="020F0502020204030204" pitchFamily="34" charset="0"/>
                        </a:rPr>
                        <a:t>ρτόνι</a:t>
                      </a:r>
                      <a:endParaRPr lang="el-GR" sz="1600" b="1" kern="1200" dirty="0">
                        <a:solidFill>
                          <a:schemeClr val="lt1"/>
                        </a:solidFill>
                        <a:effectLst/>
                        <a:latin typeface="PF DinDisplay Pro" panose="02000506030000020004" pitchFamily="2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PF DinDisplay Pro" panose="02000506030000020004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22,75%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4082017"/>
                  </a:ext>
                </a:extLst>
              </a:tr>
              <a:tr h="224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PF DinDisplay Pro" panose="02000506030000020004" pitchFamily="2" charset="0"/>
                          <a:ea typeface="+mn-ea"/>
                          <a:cs typeface="Calibri" panose="020F0502020204030204" pitchFamily="34" charset="0"/>
                        </a:rPr>
                        <a:t>Πλ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PF DinDisplay Pro" panose="02000506030000020004" pitchFamily="2" charset="0"/>
                          <a:ea typeface="+mn-ea"/>
                          <a:cs typeface="Calibri" panose="020F0502020204030204" pitchFamily="34" charset="0"/>
                        </a:rPr>
                        <a:t>αστικό</a:t>
                      </a:r>
                      <a:endParaRPr lang="el-GR" sz="1600" b="1" kern="1200" dirty="0">
                        <a:solidFill>
                          <a:schemeClr val="lt1"/>
                        </a:solidFill>
                        <a:effectLst/>
                        <a:latin typeface="PF DinDisplay Pro" panose="02000506030000020004" pitchFamily="2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PF DinDisplay Pro" panose="02000506030000020004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16,26%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4247323"/>
                  </a:ext>
                </a:extLst>
              </a:tr>
              <a:tr h="224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kern="1200">
                          <a:solidFill>
                            <a:schemeClr val="lt1"/>
                          </a:solidFill>
                          <a:effectLst/>
                          <a:latin typeface="PF DinDisplay Pro" panose="02000506030000020004" pitchFamily="2" charset="0"/>
                          <a:ea typeface="+mn-ea"/>
                          <a:cs typeface="Calibri" panose="020F0502020204030204" pitchFamily="34" charset="0"/>
                        </a:rPr>
                        <a:t>Μέταλλα Fe</a:t>
                      </a:r>
                      <a:endParaRPr lang="el-GR" sz="1600" b="1" kern="1200">
                        <a:solidFill>
                          <a:schemeClr val="lt1"/>
                        </a:solidFill>
                        <a:effectLst/>
                        <a:latin typeface="PF DinDisplay Pro" panose="02000506030000020004" pitchFamily="2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PF DinDisplay Pro" panose="02000506030000020004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3,34%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 b="1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1712856"/>
                  </a:ext>
                </a:extLst>
              </a:tr>
              <a:tr h="224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PF DinDisplay Pro" panose="02000506030000020004" pitchFamily="2" charset="0"/>
                          <a:ea typeface="+mn-ea"/>
                          <a:cs typeface="Calibri" panose="020F0502020204030204" pitchFamily="34" charset="0"/>
                        </a:rPr>
                        <a:t>Μέτ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PF DinDisplay Pro" panose="02000506030000020004" pitchFamily="2" charset="0"/>
                          <a:ea typeface="+mn-ea"/>
                          <a:cs typeface="Calibri" panose="020F0502020204030204" pitchFamily="34" charset="0"/>
                        </a:rPr>
                        <a:t>αλλα Al</a:t>
                      </a:r>
                      <a:endParaRPr lang="el-GR" sz="1600" b="1" kern="1200" dirty="0">
                        <a:solidFill>
                          <a:schemeClr val="lt1"/>
                        </a:solidFill>
                        <a:effectLst/>
                        <a:latin typeface="PF DinDisplay Pro" panose="02000506030000020004" pitchFamily="2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PF DinDisplay Pro" panose="02000506030000020004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1,43%</a:t>
                      </a:r>
                      <a:endParaRPr lang="el-GR" sz="1600">
                        <a:solidFill>
                          <a:schemeClr val="tx1"/>
                        </a:solidFill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94554353"/>
                  </a:ext>
                </a:extLst>
              </a:tr>
              <a:tr h="224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PF DinDisplay Pro" panose="02000506030000020004" pitchFamily="2" charset="0"/>
                          <a:ea typeface="+mn-ea"/>
                          <a:cs typeface="Calibri" panose="020F0502020204030204" pitchFamily="34" charset="0"/>
                        </a:rPr>
                        <a:t>Γυ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PF DinDisplay Pro" panose="02000506030000020004" pitchFamily="2" charset="0"/>
                          <a:ea typeface="+mn-ea"/>
                          <a:cs typeface="Calibri" panose="020F0502020204030204" pitchFamily="34" charset="0"/>
                        </a:rPr>
                        <a:t>αλί</a:t>
                      </a:r>
                      <a:endParaRPr lang="el-GR" sz="1600" b="1" kern="1200" dirty="0">
                        <a:solidFill>
                          <a:schemeClr val="lt1"/>
                        </a:solidFill>
                        <a:effectLst/>
                        <a:latin typeface="PF DinDisplay Pro" panose="02000506030000020004" pitchFamily="2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PF DinDisplay Pro" panose="02000506030000020004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5,14%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58893817"/>
                  </a:ext>
                </a:extLst>
              </a:tr>
              <a:tr h="224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PF DinDisplay Pro" panose="02000506030000020004" pitchFamily="2" charset="0"/>
                          <a:ea typeface="+mn-ea"/>
                          <a:cs typeface="Calibri" panose="020F0502020204030204" pitchFamily="34" charset="0"/>
                        </a:rPr>
                        <a:t>Υφάσμ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PF DinDisplay Pro" panose="02000506030000020004" pitchFamily="2" charset="0"/>
                          <a:ea typeface="+mn-ea"/>
                          <a:cs typeface="Calibri" panose="020F0502020204030204" pitchFamily="34" charset="0"/>
                        </a:rPr>
                        <a:t>ατα</a:t>
                      </a:r>
                      <a:endParaRPr lang="el-GR" sz="1600" b="1" kern="1200" dirty="0">
                        <a:solidFill>
                          <a:schemeClr val="lt1"/>
                        </a:solidFill>
                        <a:effectLst/>
                        <a:latin typeface="PF DinDisplay Pro" panose="02000506030000020004" pitchFamily="2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PF DinDisplay Pro" panose="02000506030000020004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2,20%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77158141"/>
                  </a:ext>
                </a:extLst>
              </a:tr>
              <a:tr h="224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PF DinDisplay Pro" panose="02000506030000020004" pitchFamily="2" charset="0"/>
                          <a:ea typeface="+mn-ea"/>
                          <a:cs typeface="Calibri" panose="020F0502020204030204" pitchFamily="34" charset="0"/>
                        </a:rPr>
                        <a:t>Ξύλο</a:t>
                      </a:r>
                      <a:endParaRPr lang="el-GR" sz="1600" b="1" kern="1200" dirty="0">
                        <a:solidFill>
                          <a:schemeClr val="lt1"/>
                        </a:solidFill>
                        <a:effectLst/>
                        <a:latin typeface="PF DinDisplay Pro" panose="02000506030000020004" pitchFamily="2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PF DinDisplay Pro" panose="02000506030000020004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3,21%</a:t>
                      </a:r>
                      <a:endParaRPr lang="el-GR" sz="1600">
                        <a:solidFill>
                          <a:schemeClr val="tx1"/>
                        </a:solidFill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8216897"/>
                  </a:ext>
                </a:extLst>
              </a:tr>
              <a:tr h="224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PF DinDisplay Pro" panose="02000506030000020004" pitchFamily="2" charset="0"/>
                          <a:ea typeface="+mn-ea"/>
                          <a:cs typeface="Calibri" panose="020F0502020204030204" pitchFamily="34" charset="0"/>
                        </a:rPr>
                        <a:t>ΑΗΗΕ</a:t>
                      </a:r>
                      <a:endParaRPr lang="el-GR" sz="1600" b="1" kern="1200" dirty="0">
                        <a:solidFill>
                          <a:schemeClr val="lt1"/>
                        </a:solidFill>
                        <a:effectLst/>
                        <a:latin typeface="PF DinDisplay Pro" panose="02000506030000020004" pitchFamily="2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PF DinDisplay Pro" panose="02000506030000020004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2,20%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6646700"/>
                  </a:ext>
                </a:extLst>
              </a:tr>
              <a:tr h="224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PF DinDisplay Pro" panose="02000506030000020004" pitchFamily="2" charset="0"/>
                          <a:ea typeface="+mn-ea"/>
                          <a:cs typeface="Calibri" panose="020F0502020204030204" pitchFamily="34" charset="0"/>
                        </a:rPr>
                        <a:t>ΜΠΕΑ</a:t>
                      </a:r>
                      <a:endParaRPr lang="el-GR" sz="1600" b="1" kern="1200" dirty="0">
                        <a:solidFill>
                          <a:schemeClr val="lt1"/>
                        </a:solidFill>
                        <a:effectLst/>
                        <a:latin typeface="PF DinDisplay Pro" panose="02000506030000020004" pitchFamily="2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PF DinDisplay Pro" panose="02000506030000020004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0,10%</a:t>
                      </a:r>
                      <a:endParaRPr lang="el-GR" sz="1600">
                        <a:solidFill>
                          <a:schemeClr val="tx1"/>
                        </a:solidFill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4937390"/>
                  </a:ext>
                </a:extLst>
              </a:tr>
              <a:tr h="224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PF DinDisplay Pro" panose="02000506030000020004" pitchFamily="2" charset="0"/>
                          <a:ea typeface="+mn-ea"/>
                          <a:cs typeface="Calibri" panose="020F0502020204030204" pitchFamily="34" charset="0"/>
                        </a:rPr>
                        <a:t>Ογκώδη</a:t>
                      </a:r>
                      <a:endParaRPr lang="el-GR" sz="1600" b="1" kern="1200" dirty="0">
                        <a:solidFill>
                          <a:schemeClr val="lt1"/>
                        </a:solidFill>
                        <a:effectLst/>
                        <a:latin typeface="PF DinDisplay Pro" panose="02000506030000020004" pitchFamily="2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PF DinDisplay Pro" panose="02000506030000020004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4,00%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9018400"/>
                  </a:ext>
                </a:extLst>
              </a:tr>
              <a:tr h="325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PF DinDisplay Pro" panose="02000506030000020004" pitchFamily="2" charset="0"/>
                          <a:ea typeface="+mn-ea"/>
                          <a:cs typeface="Calibri" panose="020F0502020204030204" pitchFamily="34" charset="0"/>
                        </a:rPr>
                        <a:t>Λοι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PF DinDisplay Pro" panose="02000506030000020004" pitchFamily="2" charset="0"/>
                          <a:ea typeface="+mn-ea"/>
                          <a:cs typeface="Calibri" panose="020F0502020204030204" pitchFamily="34" charset="0"/>
                        </a:rPr>
                        <a:t>πά</a:t>
                      </a:r>
                      <a:endParaRPr lang="el-GR" sz="1600" b="1" kern="1200" dirty="0">
                        <a:solidFill>
                          <a:schemeClr val="lt1"/>
                        </a:solidFill>
                        <a:effectLst/>
                        <a:latin typeface="PF DinDisplay Pro" panose="02000506030000020004" pitchFamily="2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PF DinDisplay Pro" panose="02000506030000020004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0,24%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7814565"/>
                  </a:ext>
                </a:extLst>
              </a:tr>
              <a:tr h="166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PF DinDisplay Pro" panose="02000506030000020004" pitchFamily="2" charset="0"/>
                          <a:ea typeface="+mn-ea"/>
                          <a:cs typeface="Calibri" panose="020F0502020204030204" pitchFamily="34" charset="0"/>
                        </a:rPr>
                        <a:t>ΣΥΝΟΛΟ</a:t>
                      </a:r>
                      <a:endParaRPr lang="el-GR" sz="1600" b="1" kern="1200" dirty="0">
                        <a:solidFill>
                          <a:schemeClr val="lt1"/>
                        </a:solidFill>
                        <a:effectLst/>
                        <a:latin typeface="PF DinDisplay Pro" panose="02000506030000020004" pitchFamily="2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PF DinDisplay Pro" panose="02000506030000020004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100,00%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PF DinDisplay Pro" panose="02000506030000020004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65138813"/>
                  </a:ext>
                </a:extLst>
              </a:tr>
            </a:tbl>
          </a:graphicData>
        </a:graphic>
      </p:graphicFrame>
      <p:pic>
        <p:nvPicPr>
          <p:cNvPr id="13" name="Picture 13" descr="Logo&#10;&#10;Description automatically generated">
            <a:extLst>
              <a:ext uri="{FF2B5EF4-FFF2-40B4-BE49-F238E27FC236}">
                <a16:creationId xmlns:a16="http://schemas.microsoft.com/office/drawing/2014/main" id="{551A48BC-3F35-395E-09CA-66DA011437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2753" flipH="1">
            <a:off x="10125761" y="5089111"/>
            <a:ext cx="1954162" cy="195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3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motagua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60DBE5E4A57B9444BEE72AE6F2DF6F43" ma:contentTypeVersion="8" ma:contentTypeDescription="Δημιουργία νέου εγγράφου" ma:contentTypeScope="" ma:versionID="ab613c3d7b2c06889d44ff5eb6954a06">
  <xsd:schema xmlns:xsd="http://www.w3.org/2001/XMLSchema" xmlns:xs="http://www.w3.org/2001/XMLSchema" xmlns:p="http://schemas.microsoft.com/office/2006/metadata/properties" xmlns:ns2="82829b7d-2ca6-4ca2-967f-eeb17f5ce651" targetNamespace="http://schemas.microsoft.com/office/2006/metadata/properties" ma:root="true" ma:fieldsID="3489393e49bbf6a6e946f0d49be4de91" ns2:_="">
    <xsd:import namespace="82829b7d-2ca6-4ca2-967f-eeb17f5ce6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829b7d-2ca6-4ca2-967f-eeb17f5ce6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D3DA7F-369C-4C89-828C-348EA6F043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D0B070-30C2-422B-9322-1FA56801B5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829b7d-2ca6-4ca2-967f-eeb17f5ce6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DFA679-C6C7-4FAC-9B02-D1C0046BA18C}">
  <ds:schemaRefs>
    <ds:schemaRef ds:uri="http://purl.org/dc/dcmitype/"/>
    <ds:schemaRef ds:uri="http://schemas.openxmlformats.org/package/2006/metadata/core-properties"/>
    <ds:schemaRef ds:uri="82829b7d-2ca6-4ca2-967f-eeb17f5ce651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3198</TotalTime>
  <Words>2665</Words>
  <Application>Microsoft Office PowerPoint</Application>
  <PresentationFormat>Ευρεία οθόνη</PresentationFormat>
  <Paragraphs>593</Paragraphs>
  <Slides>45</Slides>
  <Notes>24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PF DinDisplay Pro</vt:lpstr>
      <vt:lpstr>Tahoma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abourka</dc:creator>
  <cp:lastModifiedBy>Olga Bourka</cp:lastModifiedBy>
  <cp:revision>220</cp:revision>
  <cp:lastPrinted>2022-10-06T06:11:02Z</cp:lastPrinted>
  <dcterms:created xsi:type="dcterms:W3CDTF">2020-02-23T09:30:34Z</dcterms:created>
  <dcterms:modified xsi:type="dcterms:W3CDTF">2022-10-10T12:59:31Z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0x01010060DBE5E4A57B9444BEE72AE6F2DF6F43</vt:lpwstr>
  </property>
</Properties>
</file>